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9E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4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976F0BF-9601-4951-B622-96F96B60BADB}" type="datetimeFigureOut">
              <a:rPr lang="ru-RU" smtClean="0"/>
              <a:t>20.12.2024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1778155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976F0BF-9601-4951-B622-96F96B60BADB}" type="datetimeFigureOut">
              <a:rPr lang="ru-RU" smtClean="0"/>
              <a:t>20.12.2024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243988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976F0BF-9601-4951-B622-96F96B60BADB}" type="datetimeFigureOut">
              <a:rPr lang="ru-RU" smtClean="0"/>
              <a:t>20.12.2024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197021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976F0BF-9601-4951-B622-96F96B60BADB}" type="datetimeFigureOut">
              <a:rPr lang="ru-RU" smtClean="0"/>
              <a:t>20.12.2024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1544806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976F0BF-9601-4951-B622-96F96B60BADB}" type="datetimeFigureOut">
              <a:rPr lang="ru-RU" smtClean="0"/>
              <a:t>20.12.2024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367248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976F0BF-9601-4951-B622-96F96B60BADB}" type="datetimeFigureOut">
              <a:rPr lang="ru-RU" smtClean="0"/>
              <a:t>20.12.2024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193227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976F0BF-9601-4951-B622-96F96B60BADB}" type="datetimeFigureOut">
              <a:rPr lang="ru-RU" smtClean="0"/>
              <a:t>20.12.2024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1212106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976F0BF-9601-4951-B622-96F96B60BADB}" type="datetimeFigureOut">
              <a:rPr lang="ru-RU" smtClean="0"/>
              <a:t>20.12.2024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3644041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976F0BF-9601-4951-B622-96F96B60BADB}" type="datetimeFigureOut">
              <a:rPr lang="ru-RU" smtClean="0"/>
              <a:t>20.12.2024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344268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976F0BF-9601-4951-B622-96F96B60BADB}" type="datetimeFigureOut">
              <a:rPr lang="ru-RU" smtClean="0"/>
              <a:t>20.12.2024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1588997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976F0BF-9601-4951-B622-96F96B60BADB}" type="datetimeFigureOut">
              <a:rPr lang="ru-RU" smtClean="0"/>
              <a:t>20.12.2024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FA7110E-96E1-48FB-A4E3-85AEA3CB06A8}" type="slidenum">
              <a:rPr lang="ru-RU" smtClean="0"/>
              <a:t>‹#›</a:t>
            </a:fld>
            <a:endParaRPr lang="ru-RU"/>
          </a:p>
        </p:txBody>
      </p:sp>
    </p:spTree>
    <p:extLst>
      <p:ext uri="{BB962C8B-B14F-4D97-AF65-F5344CB8AC3E}">
        <p14:creationId xmlns:p14="http://schemas.microsoft.com/office/powerpoint/2010/main" val="326034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6F0BF-9601-4951-B622-96F96B60BADB}" type="datetimeFigureOut">
              <a:rPr lang="ru-RU" smtClean="0"/>
              <a:t>20.12.2024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7110E-96E1-48FB-A4E3-85AEA3CB06A8}" type="slidenum">
              <a:rPr lang="ru-RU" smtClean="0"/>
              <a:t>‹#›</a:t>
            </a:fld>
            <a:endParaRPr lang="ru-RU"/>
          </a:p>
        </p:txBody>
      </p:sp>
    </p:spTree>
    <p:extLst>
      <p:ext uri="{BB962C8B-B14F-4D97-AF65-F5344CB8AC3E}">
        <p14:creationId xmlns:p14="http://schemas.microsoft.com/office/powerpoint/2010/main" val="2303041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video" Target="../media/media10.mp4"/><Relationship Id="rId13" Type="http://schemas.openxmlformats.org/officeDocument/2006/relationships/slideLayout" Target="../slideLayouts/slideLayout2.xml"/><Relationship Id="rId18" Type="http://schemas.openxmlformats.org/officeDocument/2006/relationships/image" Target="../media/image25.png"/><Relationship Id="rId3" Type="http://schemas.microsoft.com/office/2007/relationships/media" Target="../media/media8.mp4"/><Relationship Id="rId7" Type="http://schemas.microsoft.com/office/2007/relationships/media" Target="../media/media10.mp4"/><Relationship Id="rId12" Type="http://schemas.openxmlformats.org/officeDocument/2006/relationships/video" Target="../media/media12.mp4"/><Relationship Id="rId17" Type="http://schemas.openxmlformats.org/officeDocument/2006/relationships/image" Target="../media/image24.png"/><Relationship Id="rId2" Type="http://schemas.openxmlformats.org/officeDocument/2006/relationships/video" Target="../media/media7.mp4"/><Relationship Id="rId16" Type="http://schemas.openxmlformats.org/officeDocument/2006/relationships/image" Target="../media/image23.png"/><Relationship Id="rId1" Type="http://schemas.microsoft.com/office/2007/relationships/media" Target="../media/media7.mp4"/><Relationship Id="rId6" Type="http://schemas.openxmlformats.org/officeDocument/2006/relationships/video" Target="../media/media9.mp4"/><Relationship Id="rId11" Type="http://schemas.microsoft.com/office/2007/relationships/media" Target="../media/media12.mp4"/><Relationship Id="rId5" Type="http://schemas.microsoft.com/office/2007/relationships/media" Target="../media/media9.mp4"/><Relationship Id="rId15" Type="http://schemas.openxmlformats.org/officeDocument/2006/relationships/image" Target="../media/image22.png"/><Relationship Id="rId10" Type="http://schemas.openxmlformats.org/officeDocument/2006/relationships/video" Target="../media/media11.mp4"/><Relationship Id="rId19" Type="http://schemas.openxmlformats.org/officeDocument/2006/relationships/image" Target="../media/image26.png"/><Relationship Id="rId4" Type="http://schemas.openxmlformats.org/officeDocument/2006/relationships/video" Target="../media/media8.mp4"/><Relationship Id="rId9" Type="http://schemas.microsoft.com/office/2007/relationships/media" Target="../media/media11.mp4"/><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video" Target="../media/media16.mp4"/><Relationship Id="rId13" Type="http://schemas.openxmlformats.org/officeDocument/2006/relationships/image" Target="../media/image30.png"/><Relationship Id="rId3" Type="http://schemas.microsoft.com/office/2007/relationships/media" Target="../media/media14.mp4"/><Relationship Id="rId7" Type="http://schemas.microsoft.com/office/2007/relationships/media" Target="../media/media16.mp4"/><Relationship Id="rId12" Type="http://schemas.openxmlformats.org/officeDocument/2006/relationships/image" Target="../media/image29.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video" Target="../media/media15.mp4"/><Relationship Id="rId11" Type="http://schemas.openxmlformats.org/officeDocument/2006/relationships/image" Target="../media/image28.png"/><Relationship Id="rId5" Type="http://schemas.microsoft.com/office/2007/relationships/media" Target="../media/media15.mp4"/><Relationship Id="rId10" Type="http://schemas.openxmlformats.org/officeDocument/2006/relationships/image" Target="../media/image27.png"/><Relationship Id="rId4" Type="http://schemas.openxmlformats.org/officeDocument/2006/relationships/video" Target="../media/media14.mp4"/><Relationship Id="rId9"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keras.io/api/" TargetMode="External"/><Relationship Id="rId7" Type="http://schemas.openxmlformats.org/officeDocument/2006/relationships/hyperlink" Target="https://github.com/GunBladeMan/KortevegaDeVriz" TargetMode="External"/><Relationship Id="rId2" Type="http://schemas.openxmlformats.org/officeDocument/2006/relationships/hyperlink" Target="https://www.tensorflow.org/api_docs" TargetMode="External"/><Relationship Id="rId1" Type="http://schemas.openxmlformats.org/officeDocument/2006/relationships/slideLayout" Target="../slideLayouts/slideLayout2.xml"/><Relationship Id="rId6" Type="http://schemas.openxmlformats.org/officeDocument/2006/relationships/hyperlink" Target="https://pytorch.org/docs/stable/generated/torch.optim.Adam.html" TargetMode="External"/><Relationship Id="rId5" Type="http://schemas.openxmlformats.org/officeDocument/2006/relationships/hyperlink" Target="https://en.wikipedia.org/wiki/Physics-informed_neural_networks" TargetMode="External"/><Relationship Id="rId4" Type="http://schemas.openxmlformats.org/officeDocument/2006/relationships/hyperlink" Target="https://studfile.net/preview/41332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2.xml"/><Relationship Id="rId18" Type="http://schemas.openxmlformats.org/officeDocument/2006/relationships/image" Target="../media/image1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12.png"/><Relationship Id="rId2" Type="http://schemas.openxmlformats.org/officeDocument/2006/relationships/video" Target="../media/media1.mp4"/><Relationship Id="rId16" Type="http://schemas.openxmlformats.org/officeDocument/2006/relationships/image" Target="../media/image11.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5" Type="http://schemas.microsoft.com/office/2007/relationships/media" Target="../media/media3.mp4"/><Relationship Id="rId15" Type="http://schemas.openxmlformats.org/officeDocument/2006/relationships/image" Target="../media/image10.png"/><Relationship Id="rId10" Type="http://schemas.openxmlformats.org/officeDocument/2006/relationships/video" Target="../media/media5.mp4"/><Relationship Id="rId19" Type="http://schemas.openxmlformats.org/officeDocument/2006/relationships/image" Target="../media/image14.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вал 3"/>
          <p:cNvSpPr/>
          <p:nvPr/>
        </p:nvSpPr>
        <p:spPr>
          <a:xfrm>
            <a:off x="-917542" y="-2724348"/>
            <a:ext cx="14027084" cy="7682845"/>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ctrTitle"/>
          </p:nvPr>
        </p:nvSpPr>
        <p:spPr>
          <a:xfrm>
            <a:off x="1524000" y="292231"/>
            <a:ext cx="9144000" cy="2460396"/>
          </a:xfrm>
          <a:prstGeom prst="flowChartAlternateProcess">
            <a:avLst/>
          </a:prstGeom>
          <a:ln/>
          <a:effectLst>
            <a:softEdge rad="31750"/>
          </a:effectLst>
        </p:spPr>
        <p:style>
          <a:lnRef idx="1">
            <a:schemeClr val="accent6"/>
          </a:lnRef>
          <a:fillRef idx="3">
            <a:schemeClr val="accent6"/>
          </a:fillRef>
          <a:effectRef idx="2">
            <a:schemeClr val="accent6"/>
          </a:effectRef>
          <a:fontRef idx="minor">
            <a:schemeClr val="lt1"/>
          </a:fontRef>
        </p:style>
        <p:txBody>
          <a:bodyPr>
            <a:noAutofit/>
          </a:bodyPr>
          <a:lstStyle/>
          <a:p>
            <a:r>
              <a:rPr lang="ru-RU" sz="3200" dirty="0" smtClean="0"/>
              <a:t>Решение начально-краевой задачи для уравнения </a:t>
            </a:r>
            <a:r>
              <a:rPr lang="ru-RU" sz="3200" dirty="0" err="1" smtClean="0"/>
              <a:t>Кортевега</a:t>
            </a:r>
            <a:r>
              <a:rPr lang="ru-RU" sz="3200" dirty="0" smtClean="0"/>
              <a:t> де </a:t>
            </a:r>
            <a:r>
              <a:rPr lang="ru-RU" sz="3200" dirty="0" err="1" smtClean="0"/>
              <a:t>Вриза</a:t>
            </a:r>
            <a:r>
              <a:rPr lang="ru-RU" sz="3200" dirty="0" smtClean="0"/>
              <a:t> (</a:t>
            </a:r>
            <a:r>
              <a:rPr lang="ru-RU" sz="3200" dirty="0" err="1" smtClean="0"/>
              <a:t>КдВ</a:t>
            </a:r>
            <a:r>
              <a:rPr lang="ru-RU" sz="3200" dirty="0" smtClean="0"/>
              <a:t>) с использованием PINN. Исследовать влияние количества нейронов и скрытых слоёв на точность и </a:t>
            </a:r>
            <a:r>
              <a:rPr lang="ru-RU" sz="3200" dirty="0" err="1" smtClean="0"/>
              <a:t>эффективнось</a:t>
            </a:r>
            <a:r>
              <a:rPr lang="ru-RU" sz="3200" dirty="0" smtClean="0"/>
              <a:t> решения. </a:t>
            </a:r>
            <a:endParaRPr lang="ru-RU" sz="3200" dirty="0"/>
          </a:p>
        </p:txBody>
      </p:sp>
      <p:sp>
        <p:nvSpPr>
          <p:cNvPr id="3" name="Подзаголовок 2"/>
          <p:cNvSpPr>
            <a:spLocks noGrp="1"/>
          </p:cNvSpPr>
          <p:nvPr>
            <p:ph type="subTitle" idx="1"/>
          </p:nvPr>
        </p:nvSpPr>
        <p:spPr>
          <a:xfrm>
            <a:off x="1524000" y="2979867"/>
            <a:ext cx="9144000" cy="2949591"/>
          </a:xfrm>
          <a:prstGeom prst="ellipse">
            <a:avLst/>
          </a:prstGeom>
          <a:noFill/>
          <a:effectLst>
            <a:softEdge rad="63500"/>
          </a:effectLst>
        </p:spPr>
        <p:txBody>
          <a:bodyPr>
            <a:noAutofit/>
          </a:bodyPr>
          <a:lstStyle/>
          <a:p>
            <a:r>
              <a:rPr lang="ru-RU" sz="1800" dirty="0" err="1" smtClean="0"/>
              <a:t>Аллабергенов</a:t>
            </a:r>
            <a:r>
              <a:rPr lang="ru-RU" sz="1800" dirty="0" smtClean="0"/>
              <a:t> М., Денисов А.</a:t>
            </a:r>
          </a:p>
          <a:p>
            <a:r>
              <a:rPr lang="ru-RU" sz="1800" dirty="0" smtClean="0"/>
              <a:t>Институт Лазерных и Плазменных технологий</a:t>
            </a:r>
          </a:p>
          <a:p>
            <a:r>
              <a:rPr lang="ru-RU" sz="1800" dirty="0" smtClean="0"/>
              <a:t>НИЯУ МИФИ</a:t>
            </a:r>
          </a:p>
          <a:p>
            <a:r>
              <a:rPr lang="ru-RU" sz="1800" dirty="0" smtClean="0"/>
              <a:t>Г. Москва</a:t>
            </a:r>
          </a:p>
          <a:p>
            <a:endParaRPr lang="ru-RU" sz="1800" dirty="0"/>
          </a:p>
          <a:p>
            <a:r>
              <a:rPr lang="ru-RU" sz="1800" dirty="0" smtClean="0"/>
              <a:t>20 декабря 2024 года</a:t>
            </a:r>
            <a:endParaRPr lang="ru-RU" sz="1800" dirty="0"/>
          </a:p>
        </p:txBody>
      </p:sp>
    </p:spTree>
    <p:extLst>
      <p:ext uri="{BB962C8B-B14F-4D97-AF65-F5344CB8AC3E}">
        <p14:creationId xmlns:p14="http://schemas.microsoft.com/office/powerpoint/2010/main" val="2942328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Результаты (графики)</a:t>
            </a:r>
            <a:endParaRPr lang="ru-RU" dirty="0"/>
          </a:p>
        </p:txBody>
      </p:sp>
      <p:pic>
        <p:nvPicPr>
          <p:cNvPr id="3" name="l4_8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721782" y="1690688"/>
            <a:ext cx="3540510" cy="1991536"/>
          </a:xfrm>
          <a:prstGeom prst="rect">
            <a:avLst/>
          </a:prstGeom>
        </p:spPr>
      </p:pic>
      <p:pic>
        <p:nvPicPr>
          <p:cNvPr id="10" name="l4_16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4262292" y="1690688"/>
            <a:ext cx="3540510" cy="1991536"/>
          </a:xfrm>
          <a:prstGeom prst="rect">
            <a:avLst/>
          </a:prstGeom>
        </p:spPr>
      </p:pic>
      <p:pic>
        <p:nvPicPr>
          <p:cNvPr id="11" name="l4_32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7813290" y="1690688"/>
            <a:ext cx="3540510" cy="1991536"/>
          </a:xfrm>
          <a:prstGeom prst="rect">
            <a:avLst/>
          </a:prstGeom>
        </p:spPr>
      </p:pic>
      <p:pic>
        <p:nvPicPr>
          <p:cNvPr id="12" name="l4_64n">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721782" y="3682224"/>
            <a:ext cx="3540510" cy="1991536"/>
          </a:xfrm>
          <a:prstGeom prst="rect">
            <a:avLst/>
          </a:prstGeom>
        </p:spPr>
      </p:pic>
      <p:pic>
        <p:nvPicPr>
          <p:cNvPr id="13" name="l4_96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4272780" y="3682224"/>
            <a:ext cx="3540510" cy="1991536"/>
          </a:xfrm>
          <a:prstGeom prst="rect">
            <a:avLst/>
          </a:prstGeom>
        </p:spPr>
      </p:pic>
      <p:pic>
        <p:nvPicPr>
          <p:cNvPr id="14" name="l4_128n">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7813290" y="3682224"/>
            <a:ext cx="3540510" cy="1991536"/>
          </a:xfrm>
          <a:prstGeom prst="rect">
            <a:avLst/>
          </a:prstGeom>
        </p:spPr>
      </p:pic>
    </p:spTree>
    <p:extLst>
      <p:ext uri="{BB962C8B-B14F-4D97-AF65-F5344CB8AC3E}">
        <p14:creationId xmlns:p14="http://schemas.microsoft.com/office/powerpoint/2010/main" val="1925295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1" fill="hold"/>
                                        <p:tgtEl>
                                          <p:spTgt spid="3"/>
                                        </p:tgtEl>
                                      </p:cBhvr>
                                    </p:cmd>
                                  </p:childTnLst>
                                </p:cTn>
                              </p:par>
                            </p:childTnLst>
                          </p:cTn>
                        </p:par>
                        <p:par>
                          <p:cTn id="7" fill="hold">
                            <p:stCondLst>
                              <p:cond delay="6251"/>
                            </p:stCondLst>
                            <p:childTnLst>
                              <p:par>
                                <p:cTn id="8" presetID="1" presetClass="mediacall" presetSubtype="0" fill="hold" nodeType="afterEffect">
                                  <p:stCondLst>
                                    <p:cond delay="0"/>
                                  </p:stCondLst>
                                  <p:childTnLst>
                                    <p:cmd type="call" cmd="playFrom(0.0)">
                                      <p:cBhvr>
                                        <p:cTn id="9" dur="6293" fill="hold"/>
                                        <p:tgtEl>
                                          <p:spTgt spid="10"/>
                                        </p:tgtEl>
                                      </p:cBhvr>
                                    </p:cmd>
                                  </p:childTnLst>
                                </p:cTn>
                              </p:par>
                            </p:childTnLst>
                          </p:cTn>
                        </p:par>
                        <p:par>
                          <p:cTn id="10" fill="hold">
                            <p:stCondLst>
                              <p:cond delay="12544"/>
                            </p:stCondLst>
                            <p:childTnLst>
                              <p:par>
                                <p:cTn id="11" presetID="1" presetClass="mediacall" presetSubtype="0" fill="hold" nodeType="afterEffect">
                                  <p:stCondLst>
                                    <p:cond delay="0"/>
                                  </p:stCondLst>
                                  <p:childTnLst>
                                    <p:cmd type="call" cmd="playFrom(0.0)">
                                      <p:cBhvr>
                                        <p:cTn id="12" dur="6293" fill="hold"/>
                                        <p:tgtEl>
                                          <p:spTgt spid="11"/>
                                        </p:tgtEl>
                                      </p:cBhvr>
                                    </p:cmd>
                                  </p:childTnLst>
                                </p:cTn>
                              </p:par>
                            </p:childTnLst>
                          </p:cTn>
                        </p:par>
                        <p:par>
                          <p:cTn id="13" fill="hold">
                            <p:stCondLst>
                              <p:cond delay="18837"/>
                            </p:stCondLst>
                            <p:childTnLst>
                              <p:par>
                                <p:cTn id="14" presetID="1" presetClass="mediacall" presetSubtype="0" fill="hold" nodeType="afterEffect">
                                  <p:stCondLst>
                                    <p:cond delay="0"/>
                                  </p:stCondLst>
                                  <p:childTnLst>
                                    <p:cmd type="call" cmd="playFrom(0.0)">
                                      <p:cBhvr>
                                        <p:cTn id="15" dur="6293" fill="hold"/>
                                        <p:tgtEl>
                                          <p:spTgt spid="12"/>
                                        </p:tgtEl>
                                      </p:cBhvr>
                                    </p:cmd>
                                  </p:childTnLst>
                                </p:cTn>
                              </p:par>
                            </p:childTnLst>
                          </p:cTn>
                        </p:par>
                        <p:par>
                          <p:cTn id="16" fill="hold">
                            <p:stCondLst>
                              <p:cond delay="25130"/>
                            </p:stCondLst>
                            <p:childTnLst>
                              <p:par>
                                <p:cTn id="17" presetID="1" presetClass="mediacall" presetSubtype="0" fill="hold" nodeType="afterEffect">
                                  <p:stCondLst>
                                    <p:cond delay="0"/>
                                  </p:stCondLst>
                                  <p:childTnLst>
                                    <p:cmd type="call" cmd="playFrom(0.0)">
                                      <p:cBhvr>
                                        <p:cTn id="18" dur="6293" fill="hold"/>
                                        <p:tgtEl>
                                          <p:spTgt spid="13"/>
                                        </p:tgtEl>
                                      </p:cBhvr>
                                    </p:cmd>
                                  </p:childTnLst>
                                </p:cTn>
                              </p:par>
                            </p:childTnLst>
                          </p:cTn>
                        </p:par>
                        <p:par>
                          <p:cTn id="19" fill="hold">
                            <p:stCondLst>
                              <p:cond delay="31423"/>
                            </p:stCondLst>
                            <p:childTnLst>
                              <p:par>
                                <p:cTn id="20" presetID="1" presetClass="mediacall" presetSubtype="0" fill="hold" nodeType="afterEffect">
                                  <p:stCondLst>
                                    <p:cond delay="0"/>
                                  </p:stCondLst>
                                  <p:childTnLst>
                                    <p:cmd type="call" cmd="playFrom(0.0)">
                                      <p:cBhvr>
                                        <p:cTn id="21" dur="629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hold" display="0">
                  <p:stCondLst>
                    <p:cond delay="indefinite"/>
                  </p:stCondLst>
                </p:cTn>
                <p:tgtEl>
                  <p:spTgt spid="3"/>
                </p:tgtEl>
              </p:cMediaNode>
            </p:video>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
                                        </p:tgtEl>
                                      </p:cBhvr>
                                    </p:cmd>
                                  </p:childTnLst>
                                </p:cTn>
                              </p:par>
                            </p:childTnLst>
                          </p:cTn>
                        </p:par>
                      </p:childTnLst>
                    </p:cTn>
                  </p:par>
                </p:childTnLst>
              </p:cTn>
              <p:nextCondLst>
                <p:cond evt="onClick" delay="0">
                  <p:tgtEl>
                    <p:spTgt spid="3"/>
                  </p:tgtEl>
                </p:cond>
              </p:nextCondLst>
            </p:seq>
            <p:video>
              <p:cMediaNode vol="80000">
                <p:cTn id="28" repeatCount="indefinite" fill="hold" display="0">
                  <p:stCondLst>
                    <p:cond delay="indefinite"/>
                  </p:stCondLst>
                </p:cTn>
                <p:tgtEl>
                  <p:spTgt spid="10"/>
                </p:tgtEl>
              </p:cMediaNode>
            </p:video>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0"/>
                                        </p:tgtEl>
                                      </p:cBhvr>
                                    </p:cmd>
                                  </p:childTnLst>
                                </p:cTn>
                              </p:par>
                            </p:childTnLst>
                          </p:cTn>
                        </p:par>
                      </p:childTnLst>
                    </p:cTn>
                  </p:par>
                </p:childTnLst>
              </p:cTn>
              <p:nextCondLst>
                <p:cond evt="onClick" delay="0">
                  <p:tgtEl>
                    <p:spTgt spid="10"/>
                  </p:tgtEl>
                </p:cond>
              </p:nextCondLst>
            </p:seq>
            <p:video>
              <p:cMediaNode vol="80000">
                <p:cTn id="34" repeatCount="indefinite" fill="hold" display="0">
                  <p:stCondLst>
                    <p:cond delay="indefinite"/>
                  </p:stCondLst>
                </p:cTn>
                <p:tgtEl>
                  <p:spTgt spid="11"/>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video>
              <p:cMediaNode vol="80000">
                <p:cTn id="40" repeatCount="indefinite" fill="hold" display="0">
                  <p:stCondLst>
                    <p:cond delay="indefinite"/>
                  </p:stCondLst>
                </p:cTn>
                <p:tgtEl>
                  <p:spTgt spid="12"/>
                </p:tgtEl>
              </p:cMediaNode>
            </p:video>
            <p:seq concurrent="1" nextAc="seek">
              <p:cTn id="41" restart="whenNotActive" fill="hold" evtFilter="cancelBubble" nodeType="interactiveSeq">
                <p:stCondLst>
                  <p:cond evt="onClick" delay="0">
                    <p:tgtEl>
                      <p:spTgt spid="12"/>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12"/>
                                        </p:tgtEl>
                                      </p:cBhvr>
                                    </p:cmd>
                                  </p:childTnLst>
                                </p:cTn>
                              </p:par>
                            </p:childTnLst>
                          </p:cTn>
                        </p:par>
                      </p:childTnLst>
                    </p:cTn>
                  </p:par>
                </p:childTnLst>
              </p:cTn>
              <p:nextCondLst>
                <p:cond evt="onClick" delay="0">
                  <p:tgtEl>
                    <p:spTgt spid="12"/>
                  </p:tgtEl>
                </p:cond>
              </p:nextCondLst>
            </p:seq>
            <p:video>
              <p:cMediaNode vol="80000">
                <p:cTn id="46" repeatCount="indefinite" fill="hold" display="0">
                  <p:stCondLst>
                    <p:cond delay="indefinite"/>
                  </p:stCondLst>
                </p:cTn>
                <p:tgtEl>
                  <p:spTgt spid="13"/>
                </p:tgtEl>
              </p:cMediaNode>
            </p:video>
            <p:seq concurrent="1" nextAc="seek">
              <p:cTn id="47" restart="whenNotActive" fill="hold" evtFilter="cancelBubble" nodeType="interactiveSeq">
                <p:stCondLst>
                  <p:cond evt="onClick" delay="0">
                    <p:tgtEl>
                      <p:spTgt spid="13"/>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13"/>
                                        </p:tgtEl>
                                      </p:cBhvr>
                                    </p:cmd>
                                  </p:childTnLst>
                                </p:cTn>
                              </p:par>
                            </p:childTnLst>
                          </p:cTn>
                        </p:par>
                      </p:childTnLst>
                    </p:cTn>
                  </p:par>
                </p:childTnLst>
              </p:cTn>
              <p:nextCondLst>
                <p:cond evt="onClick" delay="0">
                  <p:tgtEl>
                    <p:spTgt spid="13"/>
                  </p:tgtEl>
                </p:cond>
              </p:nextCondLst>
            </p:seq>
            <p:video>
              <p:cMediaNode vol="80000">
                <p:cTn id="52" repeatCount="indefinite" fill="hold" display="0">
                  <p:stCondLst>
                    <p:cond delay="indefinite"/>
                  </p:stCondLst>
                </p:cTn>
                <p:tgtEl>
                  <p:spTgt spid="14"/>
                </p:tgtEl>
              </p:cMediaNode>
            </p:video>
            <p:seq concurrent="1" nextAc="seek">
              <p:cTn id="53" restart="whenNotActive" fill="hold" evtFilter="cancelBubble" nodeType="interactiveSeq">
                <p:stCondLst>
                  <p:cond evt="onClick" delay="0">
                    <p:tgtEl>
                      <p:spTgt spid="14"/>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Результаты (графики)</a:t>
            </a:r>
            <a:endParaRPr lang="ru-RU" dirty="0"/>
          </a:p>
        </p:txBody>
      </p:sp>
      <p:pic>
        <p:nvPicPr>
          <p:cNvPr id="4" name="anim_pre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838200" y="1426739"/>
            <a:ext cx="3752654" cy="2110868"/>
          </a:xfrm>
        </p:spPr>
      </p:pic>
      <p:pic>
        <p:nvPicPr>
          <p:cNvPr id="5" name="anim_tru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817096" y="1426739"/>
            <a:ext cx="3752654" cy="2110868"/>
          </a:xfrm>
          <a:prstGeom prst="rect">
            <a:avLst/>
          </a:prstGeom>
        </p:spPr>
      </p:pic>
      <p:pic>
        <p:nvPicPr>
          <p:cNvPr id="6" name="extra_ic">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838200" y="4079779"/>
            <a:ext cx="3752654" cy="2110868"/>
          </a:xfrm>
          <a:prstGeom prst="rect">
            <a:avLst/>
          </a:prstGeom>
        </p:spPr>
      </p:pic>
      <p:pic>
        <p:nvPicPr>
          <p:cNvPr id="7" name="without_bc">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817096" y="4079778"/>
            <a:ext cx="3752654" cy="2110868"/>
          </a:xfrm>
          <a:prstGeom prst="rect">
            <a:avLst/>
          </a:prstGeom>
        </p:spPr>
      </p:pic>
      <p:sp>
        <p:nvSpPr>
          <p:cNvPr id="8" name="Заголовок 1"/>
          <p:cNvSpPr txBox="1">
            <a:spLocks/>
          </p:cNvSpPr>
          <p:nvPr/>
        </p:nvSpPr>
        <p:spPr>
          <a:xfrm>
            <a:off x="1421483" y="6177432"/>
            <a:ext cx="2586087" cy="436888"/>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800" dirty="0" smtClean="0"/>
              <a:t>Функция с дополнительным начальным условием</a:t>
            </a:r>
            <a:endParaRPr lang="ru-RU" sz="1800" dirty="0"/>
          </a:p>
        </p:txBody>
      </p:sp>
      <p:sp>
        <p:nvSpPr>
          <p:cNvPr id="9" name="Заголовок 1"/>
          <p:cNvSpPr txBox="1">
            <a:spLocks/>
          </p:cNvSpPr>
          <p:nvPr/>
        </p:nvSpPr>
        <p:spPr>
          <a:xfrm>
            <a:off x="5704001" y="3537607"/>
            <a:ext cx="1978843" cy="436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Истинная функция</a:t>
            </a:r>
            <a:endParaRPr lang="ru-RU" sz="1800" dirty="0"/>
          </a:p>
        </p:txBody>
      </p:sp>
      <p:sp>
        <p:nvSpPr>
          <p:cNvPr id="10" name="Заголовок 1"/>
          <p:cNvSpPr txBox="1">
            <a:spLocks/>
          </p:cNvSpPr>
          <p:nvPr/>
        </p:nvSpPr>
        <p:spPr>
          <a:xfrm>
            <a:off x="1888111" y="3690007"/>
            <a:ext cx="1978843" cy="43688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Ожидаемая функция</a:t>
            </a:r>
            <a:endParaRPr lang="ru-RU" sz="1800" dirty="0"/>
          </a:p>
        </p:txBody>
      </p:sp>
      <p:sp>
        <p:nvSpPr>
          <p:cNvPr id="11" name="Заголовок 1"/>
          <p:cNvSpPr txBox="1">
            <a:spLocks/>
          </p:cNvSpPr>
          <p:nvPr/>
        </p:nvSpPr>
        <p:spPr>
          <a:xfrm>
            <a:off x="5540996" y="6185421"/>
            <a:ext cx="2685855" cy="4368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1200" dirty="0" smtClean="0"/>
              <a:t>Функция с измененными коэффициентами в </a:t>
            </a:r>
            <a:r>
              <a:rPr lang="en-US" sz="1200" dirty="0" smtClean="0"/>
              <a:t>Loss (100, 10, 1)</a:t>
            </a:r>
            <a:endParaRPr lang="ru-RU" sz="1200" dirty="0"/>
          </a:p>
        </p:txBody>
      </p:sp>
    </p:spTree>
    <p:extLst>
      <p:ext uri="{BB962C8B-B14F-4D97-AF65-F5344CB8AC3E}">
        <p14:creationId xmlns:p14="http://schemas.microsoft.com/office/powerpoint/2010/main" val="999988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96" fill="hold"/>
                                        <p:tgtEl>
                                          <p:spTgt spid="4"/>
                                        </p:tgtEl>
                                      </p:cBhvr>
                                    </p:cmd>
                                  </p:childTnLst>
                                </p:cTn>
                              </p:par>
                            </p:childTnLst>
                          </p:cTn>
                        </p:par>
                        <p:par>
                          <p:cTn id="7" fill="hold">
                            <p:stCondLst>
                              <p:cond delay="7296"/>
                            </p:stCondLst>
                            <p:childTnLst>
                              <p:par>
                                <p:cTn id="8" presetID="1" presetClass="mediacall" presetSubtype="0" fill="hold" nodeType="afterEffect">
                                  <p:stCondLst>
                                    <p:cond delay="0"/>
                                  </p:stCondLst>
                                  <p:childTnLst>
                                    <p:cmd type="call" cmd="playFrom(0.0)">
                                      <p:cBhvr>
                                        <p:cTn id="9" dur="7104" fill="hold"/>
                                        <p:tgtEl>
                                          <p:spTgt spid="5"/>
                                        </p:tgtEl>
                                      </p:cBhvr>
                                    </p:cmd>
                                  </p:childTnLst>
                                </p:cTn>
                              </p:par>
                            </p:childTnLst>
                          </p:cTn>
                        </p:par>
                        <p:par>
                          <p:cTn id="10" fill="hold">
                            <p:stCondLst>
                              <p:cond delay="14400"/>
                            </p:stCondLst>
                            <p:childTnLst>
                              <p:par>
                                <p:cTn id="11" presetID="1" presetClass="mediacall" presetSubtype="0" fill="hold" nodeType="afterEffect">
                                  <p:stCondLst>
                                    <p:cond delay="0"/>
                                  </p:stCondLst>
                                  <p:childTnLst>
                                    <p:cmd type="call" cmd="playFrom(0.0)">
                                      <p:cBhvr>
                                        <p:cTn id="12" dur="5418" fill="hold"/>
                                        <p:tgtEl>
                                          <p:spTgt spid="6"/>
                                        </p:tgtEl>
                                      </p:cBhvr>
                                    </p:cmd>
                                  </p:childTnLst>
                                </p:cTn>
                              </p:par>
                            </p:childTnLst>
                          </p:cTn>
                        </p:par>
                        <p:par>
                          <p:cTn id="13" fill="hold">
                            <p:stCondLst>
                              <p:cond delay="19818"/>
                            </p:stCondLst>
                            <p:childTnLst>
                              <p:par>
                                <p:cTn id="14" presetID="1" presetClass="mediacall" presetSubtype="0" fill="hold" nodeType="afterEffect">
                                  <p:stCondLst>
                                    <p:cond delay="0"/>
                                  </p:stCondLst>
                                  <p:childTnLst>
                                    <p:cmd type="call" cmd="playFrom(0.0)">
                                      <p:cBhvr>
                                        <p:cTn id="15" dur="629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video>
              <p:cMediaNode vol="80000">
                <p:cTn id="22" repeatCount="indefinite" fill="hold" display="0">
                  <p:stCondLst>
                    <p:cond delay="indefinite"/>
                  </p:stCondLst>
                </p:cTn>
                <p:tgtEl>
                  <p:spTgt spid="5"/>
                </p:tgtEl>
              </p:cMediaNode>
            </p:video>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video>
              <p:cMediaNode vol="80000">
                <p:cTn id="28" repeatCount="indefinite" fill="hold" display="0">
                  <p:stCondLst>
                    <p:cond delay="indefinite"/>
                  </p:stCondLst>
                </p:cTn>
                <p:tgtEl>
                  <p:spTgt spid="6"/>
                </p:tgtEl>
              </p:cMediaNode>
            </p:video>
            <p:seq concurrent="1" nextAc="seek">
              <p:cTn id="29" restart="whenNotActive" fill="hold" evtFilter="cancelBubble" nodeType="interactiveSeq">
                <p:stCondLst>
                  <p:cond evt="onClick" delay="0">
                    <p:tgtEl>
                      <p:spTgt spid="6"/>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6"/>
                                        </p:tgtEl>
                                      </p:cBhvr>
                                    </p:cmd>
                                  </p:childTnLst>
                                </p:cTn>
                              </p:par>
                            </p:childTnLst>
                          </p:cTn>
                        </p:par>
                      </p:childTnLst>
                    </p:cTn>
                  </p:par>
                </p:childTnLst>
              </p:cTn>
              <p:nextCondLst>
                <p:cond evt="onClick" delay="0">
                  <p:tgtEl>
                    <p:spTgt spid="6"/>
                  </p:tgtEl>
                </p:cond>
              </p:nextCondLst>
            </p:seq>
            <p:video>
              <p:cMediaNode vol="80000">
                <p:cTn id="34" repeatCount="indefinite" fill="hold" display="0">
                  <p:stCondLst>
                    <p:cond delay="indefinite"/>
                  </p:stCondLst>
                </p:cTn>
                <p:tgtEl>
                  <p:spTgt spid="7"/>
                </p:tgtEl>
              </p:cMediaNode>
            </p:video>
            <p:seq concurrent="1" nextAc="seek">
              <p:cTn id="35" restart="whenNotActive" fill="hold" evtFilter="cancelBubble" nodeType="interactiveSeq">
                <p:stCondLst>
                  <p:cond evt="onClick" delay="0">
                    <p:tgtEl>
                      <p:spTgt spid="7"/>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Исследование полученных результатов</a:t>
            </a:r>
            <a:endParaRPr lang="ru-RU" dirty="0"/>
          </a:p>
        </p:txBody>
      </p:sp>
      <p:sp>
        <p:nvSpPr>
          <p:cNvPr id="3" name="Объект 2"/>
          <p:cNvSpPr>
            <a:spLocks noGrp="1"/>
          </p:cNvSpPr>
          <p:nvPr>
            <p:ph idx="1"/>
          </p:nvPr>
        </p:nvSpPr>
        <p:spPr/>
        <p:txBody>
          <a:bodyPr/>
          <a:lstStyle/>
          <a:p>
            <a:pPr marL="514350" indent="-514350">
              <a:buFont typeface="+mj-lt"/>
              <a:buAutoNum type="arabicParenR"/>
            </a:pPr>
            <a:r>
              <a:rPr lang="ru-RU" dirty="0" smtClean="0"/>
              <a:t>Оптимальное количество слоев при 50 нейронах: 6</a:t>
            </a:r>
          </a:p>
          <a:p>
            <a:pPr marL="514350" indent="-514350">
              <a:buFont typeface="+mj-lt"/>
              <a:buAutoNum type="arabicParenR"/>
            </a:pPr>
            <a:r>
              <a:rPr lang="ru-RU" dirty="0" smtClean="0"/>
              <a:t>Оптимальное количество нейронов при 4 слоях: 64</a:t>
            </a:r>
          </a:p>
          <a:p>
            <a:pPr marL="514350" indent="-514350">
              <a:buFont typeface="+mj-lt"/>
              <a:buAutoNum type="arabicParenR"/>
            </a:pPr>
            <a:r>
              <a:rPr lang="ru-RU" dirty="0" smtClean="0"/>
              <a:t>Полученная функция похода на волну как и ожидаемая, однако высота волны изменяется со временем. Из дополнительно полученных данных можно сделать вывод, что либо не хватает начального условия, либо нужно корректировать коэффициенты в </a:t>
            </a:r>
            <a:r>
              <a:rPr lang="en-US" dirty="0" smtClean="0"/>
              <a:t>Loss</a:t>
            </a:r>
            <a:r>
              <a:rPr lang="tk-TM" dirty="0" smtClean="0"/>
              <a:t>, либо граничные условия не должны учитываться</a:t>
            </a:r>
            <a:endParaRPr lang="ru-RU" dirty="0"/>
          </a:p>
        </p:txBody>
      </p:sp>
    </p:spTree>
    <p:extLst>
      <p:ext uri="{BB962C8B-B14F-4D97-AF65-F5344CB8AC3E}">
        <p14:creationId xmlns:p14="http://schemas.microsoft.com/office/powerpoint/2010/main" val="1782571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Вывод</a:t>
            </a:r>
            <a:endParaRPr lang="ru-RU" dirty="0"/>
          </a:p>
        </p:txBody>
      </p:sp>
      <p:sp>
        <p:nvSpPr>
          <p:cNvPr id="3" name="Объект 2"/>
          <p:cNvSpPr>
            <a:spLocks noGrp="1"/>
          </p:cNvSpPr>
          <p:nvPr>
            <p:ph idx="1"/>
          </p:nvPr>
        </p:nvSpPr>
        <p:spPr/>
        <p:txBody>
          <a:bodyPr/>
          <a:lstStyle/>
          <a:p>
            <a:pPr marL="0" indent="0" algn="just">
              <a:buNone/>
            </a:pPr>
            <a:r>
              <a:rPr lang="ru-RU" dirty="0" smtClean="0"/>
              <a:t>	</a:t>
            </a:r>
            <a:r>
              <a:rPr lang="en-US" dirty="0" smtClean="0"/>
              <a:t>PINN </a:t>
            </a:r>
            <a:r>
              <a:rPr lang="ru-RU" dirty="0" smtClean="0"/>
              <a:t>метод действительно может приближенно смоделировать поведение функции при заданных начальных и граничных условиях, однако, на примере данного задания, не всегда можно с точностью быть уверенным, что полученные результаты достаточно точно описывают поведение функции. На примере данной задачи, не зная точного решения, можно было бы решить, что полученное поведение функции истинно. Однако ожидаемое поведение говорит об обратном (лишь при изменении коэффициентов при </a:t>
            </a:r>
            <a:r>
              <a:rPr lang="en-US" dirty="0" smtClean="0"/>
              <a:t>Loss </a:t>
            </a:r>
            <a:r>
              <a:rPr lang="tk-TM" dirty="0" smtClean="0"/>
              <a:t>или добавлении дополнительного начального условия можно добиться нужного результата)</a:t>
            </a:r>
            <a:endParaRPr lang="ru-RU" dirty="0"/>
          </a:p>
        </p:txBody>
      </p:sp>
    </p:spTree>
    <p:extLst>
      <p:ext uri="{BB962C8B-B14F-4D97-AF65-F5344CB8AC3E}">
        <p14:creationId xmlns:p14="http://schemas.microsoft.com/office/powerpoint/2010/main" val="2254566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Ссылки на источники и проект</a:t>
            </a:r>
            <a:endParaRPr lang="ru-RU" dirty="0"/>
          </a:p>
        </p:txBody>
      </p:sp>
      <p:sp>
        <p:nvSpPr>
          <p:cNvPr id="3" name="Объект 2"/>
          <p:cNvSpPr>
            <a:spLocks noGrp="1"/>
          </p:cNvSpPr>
          <p:nvPr>
            <p:ph idx="1"/>
          </p:nvPr>
        </p:nvSpPr>
        <p:spPr/>
        <p:txBody>
          <a:bodyPr>
            <a:normAutofit fontScale="92500"/>
          </a:bodyPr>
          <a:lstStyle/>
          <a:p>
            <a:pPr lvl="0" fontAlgn="base"/>
            <a:r>
              <a:rPr lang="en-US" u="sng" dirty="0">
                <a:hlinkClick r:id="rId2"/>
              </a:rPr>
              <a:t>https</a:t>
            </a:r>
            <a:r>
              <a:rPr lang="ru-RU" u="sng" dirty="0">
                <a:hlinkClick r:id="rId2"/>
              </a:rPr>
              <a:t>://</a:t>
            </a:r>
            <a:r>
              <a:rPr lang="en-US" u="sng" dirty="0">
                <a:hlinkClick r:id="rId2"/>
              </a:rPr>
              <a:t>www</a:t>
            </a:r>
            <a:r>
              <a:rPr lang="ru-RU" u="sng" dirty="0">
                <a:hlinkClick r:id="rId2"/>
              </a:rPr>
              <a:t>.</a:t>
            </a:r>
            <a:r>
              <a:rPr lang="en-US" u="sng" dirty="0" err="1">
                <a:hlinkClick r:id="rId2"/>
              </a:rPr>
              <a:t>tensorflow</a:t>
            </a:r>
            <a:r>
              <a:rPr lang="ru-RU" u="sng" dirty="0">
                <a:hlinkClick r:id="rId2"/>
              </a:rPr>
              <a:t>.</a:t>
            </a:r>
            <a:r>
              <a:rPr lang="en-US" u="sng" dirty="0">
                <a:hlinkClick r:id="rId2"/>
              </a:rPr>
              <a:t>org</a:t>
            </a:r>
            <a:r>
              <a:rPr lang="ru-RU" u="sng" dirty="0">
                <a:hlinkClick r:id="rId2"/>
              </a:rPr>
              <a:t>/</a:t>
            </a:r>
            <a:r>
              <a:rPr lang="en-US" u="sng" dirty="0" err="1">
                <a:hlinkClick r:id="rId2"/>
              </a:rPr>
              <a:t>api</a:t>
            </a:r>
            <a:r>
              <a:rPr lang="ru-RU" u="sng" dirty="0">
                <a:hlinkClick r:id="rId2"/>
              </a:rPr>
              <a:t>_</a:t>
            </a:r>
            <a:r>
              <a:rPr lang="en-US" u="sng" dirty="0">
                <a:hlinkClick r:id="rId2"/>
              </a:rPr>
              <a:t>docs</a:t>
            </a:r>
            <a:r>
              <a:rPr lang="ru-RU" dirty="0"/>
              <a:t> — </a:t>
            </a:r>
            <a:r>
              <a:rPr lang="en-US" dirty="0" err="1"/>
              <a:t>TensorFlow</a:t>
            </a:r>
            <a:r>
              <a:rPr lang="en-US" dirty="0"/>
              <a:t> </a:t>
            </a:r>
            <a:r>
              <a:rPr lang="ru-RU" dirty="0"/>
              <a:t>документация</a:t>
            </a:r>
          </a:p>
          <a:p>
            <a:pPr lvl="0" fontAlgn="base"/>
            <a:r>
              <a:rPr lang="en-US" u="sng" dirty="0">
                <a:hlinkClick r:id="rId3"/>
              </a:rPr>
              <a:t>https</a:t>
            </a:r>
            <a:r>
              <a:rPr lang="ru-RU" u="sng" dirty="0">
                <a:hlinkClick r:id="rId3"/>
              </a:rPr>
              <a:t>://</a:t>
            </a:r>
            <a:r>
              <a:rPr lang="en-US" u="sng" dirty="0" err="1">
                <a:hlinkClick r:id="rId3"/>
              </a:rPr>
              <a:t>keras</a:t>
            </a:r>
            <a:r>
              <a:rPr lang="ru-RU" u="sng" dirty="0">
                <a:hlinkClick r:id="rId3"/>
              </a:rPr>
              <a:t>.</a:t>
            </a:r>
            <a:r>
              <a:rPr lang="en-US" u="sng" dirty="0" err="1">
                <a:hlinkClick r:id="rId3"/>
              </a:rPr>
              <a:t>io</a:t>
            </a:r>
            <a:r>
              <a:rPr lang="ru-RU" u="sng" dirty="0">
                <a:hlinkClick r:id="rId3"/>
              </a:rPr>
              <a:t>/</a:t>
            </a:r>
            <a:r>
              <a:rPr lang="en-US" u="sng" dirty="0" err="1">
                <a:hlinkClick r:id="rId3"/>
              </a:rPr>
              <a:t>api</a:t>
            </a:r>
            <a:r>
              <a:rPr lang="ru-RU" u="sng" dirty="0">
                <a:hlinkClick r:id="rId3"/>
              </a:rPr>
              <a:t>/</a:t>
            </a:r>
            <a:r>
              <a:rPr lang="ru-RU" dirty="0"/>
              <a:t> — </a:t>
            </a:r>
            <a:r>
              <a:rPr lang="en-US" dirty="0" err="1"/>
              <a:t>Keras</a:t>
            </a:r>
            <a:r>
              <a:rPr lang="en-US" dirty="0"/>
              <a:t> </a:t>
            </a:r>
            <a:r>
              <a:rPr lang="ru-RU" dirty="0"/>
              <a:t>документация</a:t>
            </a:r>
          </a:p>
          <a:p>
            <a:pPr lvl="0" fontAlgn="base"/>
            <a:r>
              <a:rPr lang="ru-RU" u="sng" dirty="0">
                <a:hlinkClick r:id="rId4"/>
              </a:rPr>
              <a:t>Кудряшов Методы нелинейной </a:t>
            </a:r>
            <a:r>
              <a:rPr lang="ru-RU" u="sng" dirty="0" err="1">
                <a:hlinkClick r:id="rId4"/>
              </a:rPr>
              <a:t>математич</a:t>
            </a:r>
            <a:r>
              <a:rPr lang="ru-RU" u="sng" dirty="0">
                <a:hlinkClick r:id="rId4"/>
              </a:rPr>
              <a:t> 2008</a:t>
            </a:r>
            <a:r>
              <a:rPr lang="ru-RU" dirty="0"/>
              <a:t> – учебник с информацией об уравнении </a:t>
            </a:r>
            <a:r>
              <a:rPr lang="ru-RU" dirty="0" err="1"/>
              <a:t>КдВ</a:t>
            </a:r>
            <a:endParaRPr lang="ru-RU" dirty="0"/>
          </a:p>
          <a:p>
            <a:pPr lvl="0" fontAlgn="base"/>
            <a:r>
              <a:rPr lang="en-US" u="sng" dirty="0">
                <a:hlinkClick r:id="rId5"/>
              </a:rPr>
              <a:t>Physics-informed neural networks - Wikipedia</a:t>
            </a:r>
            <a:r>
              <a:rPr lang="en-US" dirty="0"/>
              <a:t> – </a:t>
            </a:r>
            <a:r>
              <a:rPr lang="ru-RU" dirty="0"/>
              <a:t>информация о методе </a:t>
            </a:r>
            <a:r>
              <a:rPr lang="en-US" dirty="0"/>
              <a:t>PINN </a:t>
            </a:r>
            <a:r>
              <a:rPr lang="ru-RU" dirty="0"/>
              <a:t>из Википедии</a:t>
            </a:r>
          </a:p>
          <a:p>
            <a:pPr lvl="0" fontAlgn="base"/>
            <a:r>
              <a:rPr lang="en-US" u="sng" dirty="0">
                <a:hlinkClick r:id="rId6"/>
              </a:rPr>
              <a:t>Adam — </a:t>
            </a:r>
            <a:r>
              <a:rPr lang="en-US" u="sng" dirty="0" err="1">
                <a:hlinkClick r:id="rId6"/>
              </a:rPr>
              <a:t>PyTorch</a:t>
            </a:r>
            <a:r>
              <a:rPr lang="en-US" u="sng" dirty="0">
                <a:hlinkClick r:id="rId6"/>
              </a:rPr>
              <a:t> 2.5 documentation</a:t>
            </a:r>
            <a:r>
              <a:rPr lang="en-US" dirty="0"/>
              <a:t> – </a:t>
            </a:r>
            <a:r>
              <a:rPr lang="ru-RU" dirty="0"/>
              <a:t>документация об оптимизаторе </a:t>
            </a:r>
            <a:r>
              <a:rPr lang="en-US" dirty="0"/>
              <a:t>Adam (</a:t>
            </a:r>
            <a:r>
              <a:rPr lang="en-US" dirty="0" err="1"/>
              <a:t>PyTorch</a:t>
            </a:r>
            <a:r>
              <a:rPr lang="en-US" dirty="0"/>
              <a:t>)</a:t>
            </a:r>
            <a:endParaRPr lang="ru-RU" dirty="0"/>
          </a:p>
          <a:p>
            <a:pPr lvl="0" fontAlgn="base"/>
            <a:r>
              <a:rPr lang="en-US" u="sng" dirty="0" err="1">
                <a:hlinkClick r:id="rId7"/>
              </a:rPr>
              <a:t>GunBladeMan</a:t>
            </a:r>
            <a:r>
              <a:rPr lang="en-US" u="sng" dirty="0">
                <a:hlinkClick r:id="rId7"/>
              </a:rPr>
              <a:t>/</a:t>
            </a:r>
            <a:r>
              <a:rPr lang="en-US" u="sng" dirty="0" err="1">
                <a:hlinkClick r:id="rId7"/>
              </a:rPr>
              <a:t>KortevegaDeVriz</a:t>
            </a:r>
            <a:r>
              <a:rPr lang="en-US" u="sng" dirty="0">
                <a:hlinkClick r:id="rId7"/>
              </a:rPr>
              <a:t>: PINN method for solution this equation</a:t>
            </a:r>
            <a:r>
              <a:rPr lang="en-US" dirty="0"/>
              <a:t> – </a:t>
            </a:r>
            <a:r>
              <a:rPr lang="ru-RU" dirty="0"/>
              <a:t>ссылка на </a:t>
            </a:r>
            <a:r>
              <a:rPr lang="ru-RU" dirty="0" err="1"/>
              <a:t>репозиторий</a:t>
            </a:r>
            <a:r>
              <a:rPr lang="ru-RU" dirty="0"/>
              <a:t> с кодом</a:t>
            </a:r>
            <a:r>
              <a:rPr lang="en-US" dirty="0"/>
              <a:t>, </a:t>
            </a:r>
            <a:r>
              <a:rPr lang="ru-RU"/>
              <a:t>графиками </a:t>
            </a:r>
            <a:r>
              <a:rPr lang="ru-RU"/>
              <a:t>и </a:t>
            </a:r>
            <a:r>
              <a:rPr lang="ru-RU" smtClean="0"/>
              <a:t>результатами</a:t>
            </a:r>
            <a:endParaRPr lang="ru-RU"/>
          </a:p>
        </p:txBody>
      </p:sp>
    </p:spTree>
    <p:extLst>
      <p:ext uri="{BB962C8B-B14F-4D97-AF65-F5344CB8AC3E}">
        <p14:creationId xmlns:p14="http://schemas.microsoft.com/office/powerpoint/2010/main" val="868794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Содержание</a:t>
            </a:r>
            <a:endParaRPr lang="ru-RU" dirty="0"/>
          </a:p>
        </p:txBody>
      </p:sp>
      <p:sp>
        <p:nvSpPr>
          <p:cNvPr id="3" name="Объект 2"/>
          <p:cNvSpPr>
            <a:spLocks noGrp="1"/>
          </p:cNvSpPr>
          <p:nvPr>
            <p:ph idx="1"/>
          </p:nvPr>
        </p:nvSpPr>
        <p:spPr/>
        <p:txBody>
          <a:bodyPr/>
          <a:lstStyle/>
          <a:p>
            <a:pPr marL="514350" indent="-514350">
              <a:buFont typeface="+mj-lt"/>
              <a:buAutoNum type="arabicParenR"/>
            </a:pPr>
            <a:r>
              <a:rPr lang="ru-RU" dirty="0" smtClean="0"/>
              <a:t>Введение</a:t>
            </a:r>
          </a:p>
          <a:p>
            <a:pPr marL="514350" indent="-514350">
              <a:buFont typeface="+mj-lt"/>
              <a:buAutoNum type="arabicParenR"/>
            </a:pPr>
            <a:r>
              <a:rPr lang="ru-RU" dirty="0" smtClean="0"/>
              <a:t>Постановка задачи</a:t>
            </a:r>
          </a:p>
          <a:p>
            <a:pPr marL="514350" indent="-514350">
              <a:buFont typeface="+mj-lt"/>
              <a:buAutoNum type="arabicParenR"/>
            </a:pPr>
            <a:r>
              <a:rPr lang="ru-RU" dirty="0" smtClean="0"/>
              <a:t>Краткие сведения о методе </a:t>
            </a:r>
            <a:r>
              <a:rPr lang="en-US" dirty="0" smtClean="0"/>
              <a:t>PINN</a:t>
            </a:r>
          </a:p>
          <a:p>
            <a:pPr marL="514350" indent="-514350">
              <a:buFont typeface="+mj-lt"/>
              <a:buAutoNum type="arabicParenR"/>
            </a:pPr>
            <a:r>
              <a:rPr lang="ru-RU" dirty="0" smtClean="0"/>
              <a:t>Реализация</a:t>
            </a:r>
          </a:p>
          <a:p>
            <a:pPr marL="514350" indent="-514350">
              <a:buFont typeface="+mj-lt"/>
              <a:buAutoNum type="arabicParenR"/>
            </a:pPr>
            <a:r>
              <a:rPr lang="ru-RU" dirty="0" smtClean="0"/>
              <a:t>Результаты</a:t>
            </a:r>
          </a:p>
          <a:p>
            <a:pPr marL="514350" indent="-514350">
              <a:buFont typeface="+mj-lt"/>
              <a:buAutoNum type="arabicParenR"/>
            </a:pPr>
            <a:r>
              <a:rPr lang="ru-RU" dirty="0" smtClean="0"/>
              <a:t>Исследование полученных результатов</a:t>
            </a:r>
          </a:p>
          <a:p>
            <a:pPr marL="514350" indent="-514350">
              <a:buFont typeface="+mj-lt"/>
              <a:buAutoNum type="arabicParenR"/>
            </a:pPr>
            <a:r>
              <a:rPr lang="ru-RU" dirty="0" smtClean="0"/>
              <a:t>Вывод</a:t>
            </a:r>
          </a:p>
          <a:p>
            <a:pPr marL="514350" indent="-514350">
              <a:buFont typeface="+mj-lt"/>
              <a:buAutoNum type="arabicParenR"/>
            </a:pPr>
            <a:r>
              <a:rPr lang="ru-RU" dirty="0"/>
              <a:t>Ссылки на источники и </a:t>
            </a:r>
            <a:r>
              <a:rPr lang="ru-RU" dirty="0" smtClean="0"/>
              <a:t>проект</a:t>
            </a:r>
            <a:endParaRPr lang="ru-RU" dirty="0"/>
          </a:p>
        </p:txBody>
      </p:sp>
    </p:spTree>
    <p:extLst>
      <p:ext uri="{BB962C8B-B14F-4D97-AF65-F5344CB8AC3E}">
        <p14:creationId xmlns:p14="http://schemas.microsoft.com/office/powerpoint/2010/main" val="2058783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Введение</a:t>
            </a:r>
            <a:endParaRPr lang="ru-RU" dirty="0"/>
          </a:p>
        </p:txBody>
      </p:sp>
      <p:sp>
        <p:nvSpPr>
          <p:cNvPr id="3" name="Объект 2"/>
          <p:cNvSpPr>
            <a:spLocks noGrp="1"/>
          </p:cNvSpPr>
          <p:nvPr>
            <p:ph idx="1"/>
          </p:nvPr>
        </p:nvSpPr>
        <p:spPr/>
        <p:txBody>
          <a:bodyPr/>
          <a:lstStyle/>
          <a:p>
            <a:r>
              <a:rPr lang="ru-RU" dirty="0" smtClean="0"/>
              <a:t>Найти точное решение множества дифференциальных уравнений невозможно обычными способами, однако часто бывает важно не точное решение, а численное</a:t>
            </a:r>
            <a:endParaRPr lang="en-US" dirty="0" smtClean="0"/>
          </a:p>
          <a:p>
            <a:r>
              <a:rPr lang="ru-RU" dirty="0" smtClean="0"/>
              <a:t>Целью данного проекта является решение начально-краевой задачи при помощи нейронной сети методом </a:t>
            </a:r>
            <a:r>
              <a:rPr lang="en-US" dirty="0" smtClean="0"/>
              <a:t>PINN</a:t>
            </a:r>
            <a:endParaRPr lang="ru-RU" dirty="0" smtClean="0"/>
          </a:p>
          <a:p>
            <a:r>
              <a:rPr lang="ru-RU" dirty="0" smtClean="0"/>
              <a:t>Также целью является исследование влияние количества нейронов и скрытых слоёв на точность и </a:t>
            </a:r>
            <a:r>
              <a:rPr lang="ru-RU" dirty="0" err="1" smtClean="0"/>
              <a:t>эффективнось</a:t>
            </a:r>
            <a:r>
              <a:rPr lang="ru-RU" dirty="0" smtClean="0"/>
              <a:t> решения</a:t>
            </a:r>
            <a:endParaRPr lang="en-US" dirty="0" smtClean="0"/>
          </a:p>
          <a:p>
            <a:pPr marL="0" indent="0">
              <a:buNone/>
            </a:pPr>
            <a:endParaRPr lang="ru-RU" dirty="0"/>
          </a:p>
        </p:txBody>
      </p:sp>
    </p:spTree>
    <p:extLst>
      <p:ext uri="{BB962C8B-B14F-4D97-AF65-F5344CB8AC3E}">
        <p14:creationId xmlns:p14="http://schemas.microsoft.com/office/powerpoint/2010/main" val="3989124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Постановка задачи</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825624"/>
                <a:ext cx="10515600" cy="4663665"/>
              </a:xfrm>
            </p:spPr>
            <p:txBody>
              <a:bodyPr>
                <a:normAutofit/>
              </a:bodyPr>
              <a:lstStyle/>
              <a:p>
                <a:pPr marL="0" indent="0" algn="just">
                  <a:buNone/>
                </a:pPr>
                <a:r>
                  <a:rPr lang="ru-RU" sz="2000" dirty="0" smtClean="0"/>
                  <a:t>	Реализовать </a:t>
                </a:r>
                <a:r>
                  <a:rPr lang="ru-RU" sz="2000" dirty="0"/>
                  <a:t>PINN метод решения начально-краевой задачи для уравнения </a:t>
                </a:r>
                <a:r>
                  <a:rPr lang="ru-RU" sz="2000" dirty="0" err="1"/>
                  <a:t>Кортевега</a:t>
                </a:r>
                <a:r>
                  <a:rPr lang="ru-RU" sz="2000" dirty="0"/>
                  <a:t>-де </a:t>
                </a:r>
                <a:r>
                  <a:rPr lang="ru-RU" sz="2000" dirty="0" err="1"/>
                  <a:t>Вриза</a:t>
                </a:r>
                <a:r>
                  <a:rPr lang="ru-RU" sz="2000" dirty="0"/>
                  <a:t> (</a:t>
                </a:r>
                <a:r>
                  <a:rPr lang="ru-RU" sz="2000" dirty="0" err="1"/>
                  <a:t>КдВ</a:t>
                </a:r>
                <a:r>
                  <a:rPr lang="ru-RU" sz="2000" dirty="0"/>
                  <a:t>). Исследовать влияние количества нейронов и скрытых слоёв на точность и </a:t>
                </a:r>
                <a:r>
                  <a:rPr lang="ru-RU" sz="2000" dirty="0" err="1"/>
                  <a:t>эффективнось</a:t>
                </a:r>
                <a:r>
                  <a:rPr lang="ru-RU" sz="2000" dirty="0"/>
                  <a:t> решения.</a:t>
                </a:r>
              </a:p>
              <a:p>
                <a:pPr marL="0" indent="0">
                  <a:buNone/>
                </a:pPr>
                <a:r>
                  <a:rPr lang="ru-RU" sz="2000" dirty="0" smtClean="0"/>
                  <a:t>	Уравнение </a:t>
                </a:r>
                <a:r>
                  <a:rPr lang="ru-RU" sz="2000" dirty="0" err="1"/>
                  <a:t>КдВ</a:t>
                </a:r>
                <a:r>
                  <a:rPr lang="ru-RU" sz="2000" dirty="0" smtClean="0"/>
                  <a:t>:</a:t>
                </a:r>
              </a:p>
              <a:p>
                <a:pPr marL="0" indent="0">
                  <a:buNone/>
                </a:pPr>
                <a14:m>
                  <m:oMathPara xmlns:m="http://schemas.openxmlformats.org/officeDocument/2006/math">
                    <m:oMathParaPr>
                      <m:jc m:val="centerGroup"/>
                    </m:oMathParaPr>
                    <m:oMath xmlns:m="http://schemas.openxmlformats.org/officeDocument/2006/math">
                      <m:f>
                        <m:fPr>
                          <m:ctrlPr>
                            <a:rPr lang="ru-RU"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𝑢</m:t>
                          </m:r>
                        </m:num>
                        <m:den>
                          <m:r>
                            <a:rPr lang="ru-RU" sz="2000" i="1">
                              <a:latin typeface="Cambria Math" panose="02040503050406030204" pitchFamily="18" charset="0"/>
                            </a:rPr>
                            <m:t>𝜕</m:t>
                          </m:r>
                          <m:r>
                            <a:rPr lang="ru-RU" sz="2000" i="1">
                              <a:latin typeface="Cambria Math" panose="02040503050406030204" pitchFamily="18" charset="0"/>
                            </a:rPr>
                            <m:t>𝑡</m:t>
                          </m:r>
                        </m:den>
                      </m:f>
                      <m:r>
                        <a:rPr lang="ru-RU" sz="2000" i="1">
                          <a:latin typeface="Cambria Math" panose="02040503050406030204" pitchFamily="18" charset="0"/>
                        </a:rPr>
                        <m:t>+6∗</m:t>
                      </m:r>
                      <m:r>
                        <a:rPr lang="ru-RU" sz="2000" i="1">
                          <a:latin typeface="Cambria Math" panose="02040503050406030204" pitchFamily="18" charset="0"/>
                        </a:rPr>
                        <m:t>𝑢</m:t>
                      </m:r>
                      <m:r>
                        <a:rPr lang="ru-RU" sz="2000" i="1">
                          <a:latin typeface="Cambria Math" panose="02040503050406030204" pitchFamily="18" charset="0"/>
                        </a:rPr>
                        <m:t>∗</m:t>
                      </m:r>
                      <m:f>
                        <m:fPr>
                          <m:ctrlPr>
                            <a:rPr lang="ru-RU" sz="2000" i="1">
                              <a:latin typeface="Cambria Math" panose="02040503050406030204" pitchFamily="18" charset="0"/>
                            </a:rPr>
                          </m:ctrlPr>
                        </m:fPr>
                        <m:num>
                          <m:r>
                            <a:rPr lang="ru-RU" sz="2000" i="1">
                              <a:latin typeface="Cambria Math" panose="02040503050406030204" pitchFamily="18" charset="0"/>
                            </a:rPr>
                            <m:t>𝜕</m:t>
                          </m:r>
                          <m:r>
                            <a:rPr lang="ru-RU" sz="2000" i="1">
                              <a:latin typeface="Cambria Math" panose="02040503050406030204" pitchFamily="18" charset="0"/>
                            </a:rPr>
                            <m:t>𝑢</m:t>
                          </m:r>
                        </m:num>
                        <m:den>
                          <m:r>
                            <a:rPr lang="ru-RU" sz="2000" i="1">
                              <a:latin typeface="Cambria Math" panose="02040503050406030204" pitchFamily="18" charset="0"/>
                            </a:rPr>
                            <m:t>𝜕</m:t>
                          </m:r>
                          <m:r>
                            <a:rPr lang="ru-RU" sz="2000" i="1">
                              <a:latin typeface="Cambria Math" panose="02040503050406030204" pitchFamily="18" charset="0"/>
                            </a:rPr>
                            <m:t>𝑥</m:t>
                          </m:r>
                        </m:den>
                      </m:f>
                      <m:r>
                        <a:rPr lang="ru-RU" sz="2000" i="1">
                          <a:latin typeface="Cambria Math" panose="02040503050406030204" pitchFamily="18" charset="0"/>
                        </a:rPr>
                        <m:t>+</m:t>
                      </m:r>
                      <m:f>
                        <m:fPr>
                          <m:ctrlPr>
                            <a:rPr lang="ru-RU" sz="2000" i="1">
                              <a:latin typeface="Cambria Math" panose="02040503050406030204" pitchFamily="18" charset="0"/>
                            </a:rPr>
                          </m:ctrlPr>
                        </m:fPr>
                        <m:num>
                          <m:sSup>
                            <m:sSupPr>
                              <m:ctrlPr>
                                <a:rPr lang="ru-RU" sz="2000" i="1">
                                  <a:latin typeface="Cambria Math" panose="02040503050406030204" pitchFamily="18" charset="0"/>
                                </a:rPr>
                              </m:ctrlPr>
                            </m:sSupPr>
                            <m:e>
                              <m:r>
                                <a:rPr lang="ru-RU" sz="2000" i="1">
                                  <a:latin typeface="Cambria Math" panose="02040503050406030204" pitchFamily="18" charset="0"/>
                                </a:rPr>
                                <m:t>𝜕</m:t>
                              </m:r>
                            </m:e>
                            <m:sup>
                              <m:r>
                                <a:rPr lang="ru-RU" sz="2000" i="1">
                                  <a:latin typeface="Cambria Math" panose="02040503050406030204" pitchFamily="18" charset="0"/>
                                </a:rPr>
                                <m:t>3</m:t>
                              </m:r>
                            </m:sup>
                          </m:sSup>
                          <m:r>
                            <a:rPr lang="ru-RU" sz="2000" i="1">
                              <a:latin typeface="Cambria Math" panose="02040503050406030204" pitchFamily="18" charset="0"/>
                            </a:rPr>
                            <m:t>𝑢</m:t>
                          </m:r>
                        </m:num>
                        <m:den>
                          <m:r>
                            <a:rPr lang="ru-RU" sz="2000" i="1">
                              <a:latin typeface="Cambria Math" panose="02040503050406030204" pitchFamily="18" charset="0"/>
                            </a:rPr>
                            <m:t>𝜕</m:t>
                          </m:r>
                          <m:sSup>
                            <m:sSupPr>
                              <m:ctrlPr>
                                <a:rPr lang="ru-RU" sz="2000" i="1">
                                  <a:latin typeface="Cambria Math" panose="02040503050406030204" pitchFamily="18" charset="0"/>
                                </a:rPr>
                              </m:ctrlPr>
                            </m:sSupPr>
                            <m:e>
                              <m:r>
                                <a:rPr lang="ru-RU" sz="2000" i="1">
                                  <a:latin typeface="Cambria Math" panose="02040503050406030204" pitchFamily="18" charset="0"/>
                                </a:rPr>
                                <m:t>𝑥</m:t>
                              </m:r>
                            </m:e>
                            <m:sup>
                              <m:r>
                                <a:rPr lang="ru-RU" sz="2000" i="1">
                                  <a:latin typeface="Cambria Math" panose="02040503050406030204" pitchFamily="18" charset="0"/>
                                </a:rPr>
                                <m:t>3</m:t>
                              </m:r>
                            </m:sup>
                          </m:sSup>
                        </m:den>
                      </m:f>
                      <m:r>
                        <a:rPr lang="ru-RU" sz="2000" i="1">
                          <a:latin typeface="Cambria Math" panose="02040503050406030204" pitchFamily="18" charset="0"/>
                        </a:rPr>
                        <m:t>=0, </m:t>
                      </m:r>
                      <m:r>
                        <a:rPr lang="ru-RU" sz="2000" i="1">
                          <a:latin typeface="Cambria Math" panose="02040503050406030204" pitchFamily="18" charset="0"/>
                        </a:rPr>
                        <m:t>𝑥</m:t>
                      </m:r>
                      <m:r>
                        <a:rPr lang="ru-RU" sz="2000" i="1">
                          <a:latin typeface="Cambria Math" panose="02040503050406030204" pitchFamily="18" charset="0"/>
                        </a:rPr>
                        <m:t>∈</m:t>
                      </m:r>
                      <m:d>
                        <m:dPr>
                          <m:begChr m:val="["/>
                          <m:endChr m:val="]"/>
                          <m:ctrlPr>
                            <a:rPr lang="ru-RU" sz="2000" i="1">
                              <a:latin typeface="Cambria Math" panose="02040503050406030204" pitchFamily="18" charset="0"/>
                            </a:rPr>
                          </m:ctrlPr>
                        </m:dPr>
                        <m:e>
                          <m:r>
                            <a:rPr lang="ru-RU" sz="2000" i="1">
                              <a:latin typeface="Cambria Math" panose="02040503050406030204" pitchFamily="18" charset="0"/>
                            </a:rPr>
                            <m:t>−</m:t>
                          </m:r>
                          <m:r>
                            <a:rPr lang="ru-RU" sz="2000" i="1">
                              <a:latin typeface="Cambria Math" panose="02040503050406030204" pitchFamily="18" charset="0"/>
                            </a:rPr>
                            <m:t>𝐿</m:t>
                          </m:r>
                          <m:r>
                            <a:rPr lang="ru-RU" sz="2000" i="1">
                              <a:latin typeface="Cambria Math" panose="02040503050406030204" pitchFamily="18" charset="0"/>
                            </a:rPr>
                            <m:t>,</m:t>
                          </m:r>
                          <m:r>
                            <a:rPr lang="ru-RU" sz="2000" i="1">
                              <a:latin typeface="Cambria Math" panose="02040503050406030204" pitchFamily="18" charset="0"/>
                            </a:rPr>
                            <m:t>𝐿</m:t>
                          </m:r>
                        </m:e>
                      </m:d>
                      <m:r>
                        <a:rPr lang="ru-RU" sz="2000" i="1">
                          <a:latin typeface="Cambria Math" panose="02040503050406030204" pitchFamily="18" charset="0"/>
                        </a:rPr>
                        <m:t>.</m:t>
                      </m:r>
                    </m:oMath>
                  </m:oMathPara>
                </a14:m>
                <a:endParaRPr lang="ru-RU" sz="2000" dirty="0" smtClean="0"/>
              </a:p>
              <a:p>
                <a:pPr marL="0" indent="0">
                  <a:buNone/>
                </a:pPr>
                <a:endParaRPr lang="ru-RU" sz="2000" dirty="0" smtClean="0"/>
              </a:p>
              <a:p>
                <a:pPr marL="0" indent="0">
                  <a:buNone/>
                </a:pPr>
                <a:r>
                  <a:rPr lang="ru-RU" sz="2000" dirty="0" smtClean="0"/>
                  <a:t>	Начальное </a:t>
                </a:r>
                <a:r>
                  <a:rPr lang="ru-RU" sz="2000" dirty="0"/>
                  <a:t>и граничные условия</a:t>
                </a:r>
                <a:r>
                  <a:rPr lang="ru-RU" sz="2000" dirty="0" smtClean="0"/>
                  <a:t>:</a:t>
                </a:r>
              </a:p>
              <a:p>
                <a:pPr marL="0" indent="0">
                  <a:buNone/>
                </a:pPr>
                <a:endParaRPr lang="ru-RU" sz="20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ru-RU" sz="2000" i="1">
                              <a:latin typeface="Cambria Math" panose="02040503050406030204" pitchFamily="18" charset="0"/>
                            </a:rPr>
                          </m:ctrlPr>
                        </m:dPr>
                        <m:e>
                          <m:eqArr>
                            <m:eqArrPr>
                              <m:ctrlPr>
                                <a:rPr lang="ru-RU" sz="2000" i="1">
                                  <a:latin typeface="Cambria Math" panose="02040503050406030204" pitchFamily="18" charset="0"/>
                                </a:rPr>
                              </m:ctrlPr>
                            </m:eqArrPr>
                            <m:e>
                              <m:r>
                                <a:rPr lang="en-US" sz="2000" i="1">
                                  <a:latin typeface="Cambria Math" panose="02040503050406030204" pitchFamily="18" charset="0"/>
                                </a:rPr>
                                <m:t>𝑢</m:t>
                              </m:r>
                              <m:d>
                                <m:dPr>
                                  <m:ctrlPr>
                                    <a:rPr lang="ru-RU"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0</m:t>
                                  </m:r>
                                </m:e>
                              </m:d>
                              <m:r>
                                <a:rPr lang="en-US" sz="2000" i="1">
                                  <a:latin typeface="Cambria Math" panose="02040503050406030204" pitchFamily="18" charset="0"/>
                                </a:rPr>
                                <m:t>=</m:t>
                              </m:r>
                              <m:r>
                                <a:rPr lang="en-US" sz="2000" i="1">
                                  <a:latin typeface="Cambria Math" panose="02040503050406030204" pitchFamily="18" charset="0"/>
                                </a:rPr>
                                <m:t>𝑓</m:t>
                              </m:r>
                              <m:d>
                                <m:dPr>
                                  <m:ctrlPr>
                                    <a:rPr lang="ru-RU"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rPr>
                                <m:t>𝑥</m:t>
                              </m:r>
                              <m:r>
                                <a:rPr lang="en-US" sz="2000" i="1">
                                  <a:latin typeface="Cambria Math" panose="02040503050406030204" pitchFamily="18" charset="0"/>
                                </a:rPr>
                                <m:t>𝜖</m:t>
                              </m:r>
                              <m:d>
                                <m:dPr>
                                  <m:begChr m:val="["/>
                                  <m:endChr m:val="]"/>
                                  <m:ctrlPr>
                                    <a:rPr lang="ru-RU"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r>
                                    <a:rPr lang="en-US" sz="2000" i="1">
                                      <a:latin typeface="Cambria Math" panose="02040503050406030204" pitchFamily="18" charset="0"/>
                                    </a:rPr>
                                    <m:t>𝐿</m:t>
                                  </m:r>
                                </m:e>
                              </m:d>
                              <m:r>
                                <a:rPr lang="en-US" sz="2000" i="1">
                                  <a:latin typeface="Cambria Math" panose="02040503050406030204" pitchFamily="18" charset="0"/>
                                </a:rPr>
                                <m:t>,</m:t>
                              </m:r>
                            </m:e>
                            <m:e>
                              <m:r>
                                <a:rPr lang="ru-RU" sz="2000" i="1">
                                  <a:latin typeface="Cambria Math" panose="02040503050406030204" pitchFamily="18" charset="0"/>
                                </a:rPr>
                                <m:t>𝑢</m:t>
                              </m:r>
                              <m:d>
                                <m:dPr>
                                  <m:ctrlPr>
                                    <a:rPr lang="ru-RU" sz="2000" i="1">
                                      <a:latin typeface="Cambria Math" panose="02040503050406030204" pitchFamily="18" charset="0"/>
                                    </a:rPr>
                                  </m:ctrlPr>
                                </m:dPr>
                                <m:e>
                                  <m:r>
                                    <a:rPr lang="ru-RU" sz="2000" i="1">
                                      <a:latin typeface="Cambria Math" panose="02040503050406030204" pitchFamily="18" charset="0"/>
                                    </a:rPr>
                                    <m:t>−</m:t>
                                  </m:r>
                                  <m:r>
                                    <a:rPr lang="ru-RU" sz="2000" i="1">
                                      <a:latin typeface="Cambria Math" panose="02040503050406030204" pitchFamily="18" charset="0"/>
                                    </a:rPr>
                                    <m:t>𝐿</m:t>
                                  </m:r>
                                  <m:r>
                                    <a:rPr lang="ru-RU" sz="2000" i="1">
                                      <a:latin typeface="Cambria Math" panose="02040503050406030204" pitchFamily="18" charset="0"/>
                                    </a:rPr>
                                    <m:t>,</m:t>
                                  </m:r>
                                  <m:r>
                                    <a:rPr lang="ru-RU" sz="2000" i="1">
                                      <a:latin typeface="Cambria Math" panose="02040503050406030204" pitchFamily="18" charset="0"/>
                                    </a:rPr>
                                    <m:t>𝑡</m:t>
                                  </m:r>
                                </m:e>
                              </m:d>
                              <m:r>
                                <a:rPr lang="ru-RU" sz="2000" i="1">
                                  <a:latin typeface="Cambria Math" panose="02040503050406030204" pitchFamily="18" charset="0"/>
                                </a:rPr>
                                <m:t>=</m:t>
                              </m:r>
                              <m:r>
                                <a:rPr lang="ru-RU" sz="2000" i="1">
                                  <a:latin typeface="Cambria Math" panose="02040503050406030204" pitchFamily="18" charset="0"/>
                                </a:rPr>
                                <m:t>𝑢</m:t>
                              </m:r>
                              <m:d>
                                <m:dPr>
                                  <m:ctrlPr>
                                    <a:rPr lang="ru-RU" sz="2000" i="1">
                                      <a:latin typeface="Cambria Math" panose="02040503050406030204" pitchFamily="18" charset="0"/>
                                    </a:rPr>
                                  </m:ctrlPr>
                                </m:dPr>
                                <m:e>
                                  <m:r>
                                    <a:rPr lang="ru-RU" sz="2000" i="1">
                                      <a:latin typeface="Cambria Math" panose="02040503050406030204" pitchFamily="18" charset="0"/>
                                    </a:rPr>
                                    <m:t>𝐿</m:t>
                                  </m:r>
                                  <m:r>
                                    <a:rPr lang="ru-RU" sz="2000" i="1">
                                      <a:latin typeface="Cambria Math" panose="02040503050406030204" pitchFamily="18" charset="0"/>
                                    </a:rPr>
                                    <m:t>,</m:t>
                                  </m:r>
                                  <m:r>
                                    <a:rPr lang="ru-RU" sz="2000" i="1">
                                      <a:latin typeface="Cambria Math" panose="02040503050406030204" pitchFamily="18" charset="0"/>
                                    </a:rPr>
                                    <m:t>𝑇</m:t>
                                  </m:r>
                                </m:e>
                              </m:d>
                              <m:r>
                                <a:rPr lang="ru-RU" sz="2000" i="1">
                                  <a:latin typeface="Cambria Math" panose="02040503050406030204" pitchFamily="18" charset="0"/>
                                </a:rPr>
                                <m:t>=0, </m:t>
                              </m:r>
                              <m:r>
                                <a:rPr lang="ru-RU" sz="2000" i="1">
                                  <a:latin typeface="Cambria Math" panose="02040503050406030204" pitchFamily="18" charset="0"/>
                                </a:rPr>
                                <m:t>𝑡</m:t>
                              </m:r>
                              <m:r>
                                <a:rPr lang="ru-RU" sz="2000" i="1">
                                  <a:latin typeface="Cambria Math" panose="02040503050406030204" pitchFamily="18" charset="0"/>
                                </a:rPr>
                                <m:t>&gt;0,</m:t>
                              </m:r>
                            </m:e>
                            <m:e>
                              <m:f>
                                <m:fPr>
                                  <m:ctrlPr>
                                    <a:rPr lang="ru-RU" sz="2000" i="1">
                                      <a:latin typeface="Cambria Math" panose="02040503050406030204" pitchFamily="18" charset="0"/>
                                    </a:rPr>
                                  </m:ctrlPr>
                                </m:fPr>
                                <m:num>
                                  <m:r>
                                    <a:rPr lang="ru-RU" sz="2000" i="1">
                                      <a:latin typeface="Cambria Math" panose="02040503050406030204" pitchFamily="18" charset="0"/>
                                    </a:rPr>
                                    <m:t>𝜕</m:t>
                                  </m:r>
                                  <m:r>
                                    <a:rPr lang="ru-RU" sz="2000" i="1">
                                      <a:latin typeface="Cambria Math" panose="02040503050406030204" pitchFamily="18" charset="0"/>
                                    </a:rPr>
                                    <m:t>𝑢</m:t>
                                  </m:r>
                                </m:num>
                                <m:den>
                                  <m:r>
                                    <a:rPr lang="ru-RU" sz="2000" i="1">
                                      <a:latin typeface="Cambria Math" panose="02040503050406030204" pitchFamily="18" charset="0"/>
                                    </a:rPr>
                                    <m:t>𝜕</m:t>
                                  </m:r>
                                  <m:r>
                                    <a:rPr lang="ru-RU" sz="2000" i="1">
                                      <a:latin typeface="Cambria Math" panose="02040503050406030204" pitchFamily="18" charset="0"/>
                                    </a:rPr>
                                    <m:t>𝑥</m:t>
                                  </m:r>
                                </m:den>
                              </m:f>
                              <m:d>
                                <m:dPr>
                                  <m:ctrlPr>
                                    <a:rPr lang="ru-RU" sz="2000" i="1">
                                      <a:latin typeface="Cambria Math" panose="02040503050406030204" pitchFamily="18" charset="0"/>
                                    </a:rPr>
                                  </m:ctrlPr>
                                </m:dPr>
                                <m:e>
                                  <m:r>
                                    <a:rPr lang="ru-RU" sz="2000" i="1">
                                      <a:latin typeface="Cambria Math" panose="02040503050406030204" pitchFamily="18" charset="0"/>
                                    </a:rPr>
                                    <m:t>−</m:t>
                                  </m:r>
                                  <m:r>
                                    <a:rPr lang="ru-RU" sz="2000" i="1">
                                      <a:latin typeface="Cambria Math" panose="02040503050406030204" pitchFamily="18" charset="0"/>
                                    </a:rPr>
                                    <m:t>𝐿</m:t>
                                  </m:r>
                                  <m:r>
                                    <a:rPr lang="ru-RU" sz="2000" i="1">
                                      <a:latin typeface="Cambria Math" panose="02040503050406030204" pitchFamily="18" charset="0"/>
                                    </a:rPr>
                                    <m:t>,</m:t>
                                  </m:r>
                                  <m:r>
                                    <a:rPr lang="ru-RU" sz="2000" i="1">
                                      <a:latin typeface="Cambria Math" panose="02040503050406030204" pitchFamily="18" charset="0"/>
                                    </a:rPr>
                                    <m:t>𝑡</m:t>
                                  </m:r>
                                </m:e>
                              </m:d>
                              <m:r>
                                <a:rPr lang="ru-RU" sz="2000" i="1">
                                  <a:latin typeface="Cambria Math" panose="02040503050406030204" pitchFamily="18" charset="0"/>
                                </a:rPr>
                                <m:t>=0, </m:t>
                              </m:r>
                              <m:r>
                                <a:rPr lang="ru-RU" sz="2000" i="1">
                                  <a:latin typeface="Cambria Math" panose="02040503050406030204" pitchFamily="18" charset="0"/>
                                </a:rPr>
                                <m:t>𝑡</m:t>
                              </m:r>
                              <m:r>
                                <a:rPr lang="ru-RU" sz="2000" i="1">
                                  <a:latin typeface="Cambria Math" panose="02040503050406030204" pitchFamily="18" charset="0"/>
                                </a:rPr>
                                <m:t>&gt;0.</m:t>
                              </m:r>
                            </m:e>
                          </m:eqArr>
                        </m:e>
                      </m:d>
                    </m:oMath>
                  </m:oMathPara>
                </a14:m>
                <a:endParaRPr lang="ru-RU" sz="20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825624"/>
                <a:ext cx="10515600" cy="4663665"/>
              </a:xfrm>
              <a:blipFill rotWithShape="0">
                <a:blip r:embed="rId2"/>
                <a:stretch>
                  <a:fillRect l="-638" t="-1305" r="-580"/>
                </a:stretch>
              </a:blipFill>
            </p:spPr>
            <p:txBody>
              <a:bodyPr/>
              <a:lstStyle/>
              <a:p>
                <a:r>
                  <a:rPr lang="ru-RU">
                    <a:noFill/>
                  </a:rPr>
                  <a:t> </a:t>
                </a:r>
              </a:p>
            </p:txBody>
          </p:sp>
        </mc:Fallback>
      </mc:AlternateContent>
    </p:spTree>
    <p:extLst>
      <p:ext uri="{BB962C8B-B14F-4D97-AF65-F5344CB8AC3E}">
        <p14:creationId xmlns:p14="http://schemas.microsoft.com/office/powerpoint/2010/main" val="754732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Краткие сведения о методе </a:t>
            </a:r>
            <a:r>
              <a:rPr lang="en-US" dirty="0" smtClean="0"/>
              <a:t>PINN</a:t>
            </a:r>
            <a:endParaRPr lang="ru-RU" dirty="0"/>
          </a:p>
        </p:txBody>
      </p:sp>
      <p:sp>
        <p:nvSpPr>
          <p:cNvPr id="3" name="Объект 2"/>
          <p:cNvSpPr>
            <a:spLocks noGrp="1"/>
          </p:cNvSpPr>
          <p:nvPr>
            <p:ph idx="1"/>
          </p:nvPr>
        </p:nvSpPr>
        <p:spPr>
          <a:xfrm>
            <a:off x="838200" y="1825625"/>
            <a:ext cx="10515600" cy="4245237"/>
          </a:xfrm>
        </p:spPr>
        <p:txBody>
          <a:bodyPr>
            <a:normAutofit fontScale="85000" lnSpcReduction="20000"/>
          </a:bodyPr>
          <a:lstStyle/>
          <a:p>
            <a:pPr marL="0" indent="0" algn="just">
              <a:buNone/>
            </a:pPr>
            <a:r>
              <a:rPr lang="en-US" b="1" dirty="0" smtClean="0"/>
              <a:t>	</a:t>
            </a:r>
            <a:r>
              <a:rPr lang="ru-RU" b="1" dirty="0" smtClean="0"/>
              <a:t>Нейронные </a:t>
            </a:r>
            <a:r>
              <a:rPr lang="ru-RU" b="1" dirty="0"/>
              <a:t>сети, основанные на физике</a:t>
            </a:r>
            <a:r>
              <a:rPr lang="ru-RU" dirty="0"/>
              <a:t> (</a:t>
            </a:r>
            <a:r>
              <a:rPr lang="ru-RU" b="1" dirty="0"/>
              <a:t>PINN</a:t>
            </a:r>
            <a:r>
              <a:rPr lang="ru-RU" dirty="0"/>
              <a:t>), также </a:t>
            </a:r>
            <a:r>
              <a:rPr lang="ru-RU" dirty="0" smtClean="0"/>
              <a:t>называемые</a:t>
            </a:r>
            <a:r>
              <a:rPr lang="en-US" dirty="0" smtClean="0"/>
              <a:t> </a:t>
            </a:r>
            <a:r>
              <a:rPr lang="ru-RU" b="1" dirty="0" smtClean="0"/>
              <a:t>теоретически</a:t>
            </a:r>
            <a:r>
              <a:rPr lang="en-US" b="1" dirty="0" smtClean="0"/>
              <a:t> </a:t>
            </a:r>
            <a:r>
              <a:rPr lang="ru-RU" b="1" dirty="0" smtClean="0"/>
              <a:t>обученными нейронными</a:t>
            </a:r>
            <a:r>
              <a:rPr lang="en-US" b="1" dirty="0" smtClean="0"/>
              <a:t> </a:t>
            </a:r>
            <a:r>
              <a:rPr lang="ru-RU" b="1" dirty="0" smtClean="0"/>
              <a:t>сетями</a:t>
            </a:r>
            <a:r>
              <a:rPr lang="en-US" dirty="0" smtClean="0"/>
              <a:t> </a:t>
            </a:r>
            <a:r>
              <a:rPr lang="ru-RU" dirty="0" smtClean="0"/>
              <a:t>(</a:t>
            </a:r>
            <a:r>
              <a:rPr lang="ru-RU" b="1" dirty="0" smtClean="0"/>
              <a:t>TTN</a:t>
            </a:r>
            <a:r>
              <a:rPr lang="ru-RU" dirty="0" smtClean="0"/>
              <a:t>)</a:t>
            </a:r>
            <a:r>
              <a:rPr lang="en-US" dirty="0" smtClean="0"/>
              <a:t> </a:t>
            </a:r>
            <a:r>
              <a:rPr lang="ru-RU" dirty="0" smtClean="0"/>
              <a:t>представляют </a:t>
            </a:r>
            <a:r>
              <a:rPr lang="ru-RU" dirty="0"/>
              <a:t>собой тип приближенных универсальных функций, которые могут встраивать знания любых физических законов, </a:t>
            </a:r>
            <a:r>
              <a:rPr lang="ru-RU" dirty="0" smtClean="0"/>
              <a:t>встраивающие данные в </a:t>
            </a:r>
            <a:r>
              <a:rPr lang="ru-RU" dirty="0"/>
              <a:t>процесс обучения, и могут быть описаны дифференциальными уравнениями в частных </a:t>
            </a:r>
            <a:r>
              <a:rPr lang="ru-RU" dirty="0" smtClean="0"/>
              <a:t>производных. </a:t>
            </a:r>
            <a:r>
              <a:rPr lang="ru-RU" dirty="0"/>
              <a:t>Низкая доступность данных для некоторых биологических и инженерных задач ограничивает надежность традиционных моделей машинного обучения, используемых для этих приложений</a:t>
            </a:r>
            <a:r>
              <a:rPr lang="ru-RU" dirty="0" smtClean="0"/>
              <a:t>.</a:t>
            </a:r>
            <a:r>
              <a:rPr lang="ru-RU" dirty="0"/>
              <a:t> Априорное знание общих физических законов выступает при обучении нейронных </a:t>
            </a:r>
            <a:r>
              <a:rPr lang="ru-RU" dirty="0" smtClean="0"/>
              <a:t>сетей </a:t>
            </a:r>
            <a:r>
              <a:rPr lang="ru-RU" dirty="0"/>
              <a:t>в </a:t>
            </a:r>
            <a:r>
              <a:rPr lang="ru-RU" dirty="0" smtClean="0"/>
              <a:t>качестве агента </a:t>
            </a:r>
            <a:r>
              <a:rPr lang="ru-RU" dirty="0"/>
              <a:t>регуляризации, ограничивающего пространство допустимых решений, повышая </a:t>
            </a:r>
            <a:r>
              <a:rPr lang="ru-RU" dirty="0" err="1" smtClean="0"/>
              <a:t>обобщаемость</a:t>
            </a:r>
            <a:r>
              <a:rPr lang="ru-RU" dirty="0"/>
              <a:t> аппроксимации функции. Таким образом, встраивание этой априорной информации в нейронную сеть приводит к увеличению информативности доступных данных, облегчая алгоритму обучения получение правильного решения и хорошее обобщение даже при небольшом количестве обучающих примеров.</a:t>
            </a:r>
          </a:p>
        </p:txBody>
      </p:sp>
    </p:spTree>
    <p:extLst>
      <p:ext uri="{BB962C8B-B14F-4D97-AF65-F5344CB8AC3E}">
        <p14:creationId xmlns:p14="http://schemas.microsoft.com/office/powerpoint/2010/main" val="4136974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Реализация</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ormAutofit fontScale="92500" lnSpcReduction="10000"/>
              </a:bodyPr>
              <a:lstStyle/>
              <a:p>
                <a:pPr marL="0" indent="0">
                  <a:buNone/>
                </a:pPr>
                <a:r>
                  <a:rPr lang="ru-RU" sz="2400" dirty="0" smtClean="0"/>
                  <a:t>	Решение основывается на библиотеке </a:t>
                </a:r>
                <a:r>
                  <a:rPr lang="ru-RU" sz="2400" dirty="0" err="1" smtClean="0"/>
                  <a:t>Python</a:t>
                </a:r>
                <a:r>
                  <a:rPr lang="ru-RU" sz="2400" dirty="0" smtClean="0"/>
                  <a:t> </a:t>
                </a:r>
                <a:r>
                  <a:rPr lang="ru-RU" sz="2400" dirty="0" err="1" smtClean="0"/>
                  <a:t>TensorFlow</a:t>
                </a:r>
                <a:r>
                  <a:rPr lang="ru-RU" sz="2400" dirty="0" smtClean="0"/>
                  <a:t> и </a:t>
                </a:r>
                <a:r>
                  <a:rPr lang="ru-RU" sz="2400" dirty="0" err="1" smtClean="0"/>
                  <a:t>Keras</a:t>
                </a:r>
                <a:r>
                  <a:rPr lang="ru-RU" sz="2400" dirty="0" smtClean="0"/>
                  <a:t> - это открытые программные библиотеки для машинного обучения, решения задач, построения и тренировки нейронных сетей с целью автоматического нахождения и классификации образов. </a:t>
                </a:r>
              </a:p>
              <a:p>
                <a:pPr marL="0" indent="0">
                  <a:buNone/>
                </a:pPr>
                <a:r>
                  <a:rPr lang="ru-RU" sz="2400" dirty="0"/>
                  <a:t>	</a:t>
                </a:r>
                <a:r>
                  <a:rPr lang="ru-RU" sz="2400" dirty="0" smtClean="0"/>
                  <a:t>В качестве оптимизатора в данной работе применяется оптимизатор </a:t>
                </a:r>
                <a:r>
                  <a:rPr lang="ru-RU" sz="2400" dirty="0" err="1" smtClean="0"/>
                  <a:t>Adam</a:t>
                </a:r>
                <a:r>
                  <a:rPr lang="ru-RU" sz="2400" dirty="0" smtClean="0"/>
                  <a:t> с шагом обучения 0</a:t>
                </a:r>
                <a:r>
                  <a:rPr lang="en-US" sz="2400" dirty="0" smtClean="0"/>
                  <a:t>.001</a:t>
                </a:r>
                <a:r>
                  <a:rPr lang="ru-RU" sz="2400" dirty="0" smtClean="0"/>
                  <a:t>. </a:t>
                </a:r>
              </a:p>
              <a:p>
                <a:pPr marL="0" indent="0">
                  <a:buNone/>
                </a:pPr>
                <a:r>
                  <a:rPr lang="ru-RU" sz="2400" dirty="0"/>
                  <a:t>	</a:t>
                </a:r>
                <a:r>
                  <a:rPr lang="ru-RU" sz="2400" dirty="0" smtClean="0"/>
                  <a:t>Функция потерь:</a:t>
                </a:r>
              </a:p>
              <a:p>
                <a:pPr marL="0" indent="0">
                  <a:buNone/>
                </a:pPr>
                <a14:m>
                  <m:oMathPara xmlns:m="http://schemas.openxmlformats.org/officeDocument/2006/math">
                    <m:oMathParaPr>
                      <m:jc m:val="centerGroup"/>
                    </m:oMathParaPr>
                    <m:oMath xmlns:m="http://schemas.openxmlformats.org/officeDocument/2006/math">
                      <m:r>
                        <a:rPr lang="ru-RU" sz="2400" i="1">
                          <a:latin typeface="Cambria Math" panose="02040503050406030204" pitchFamily="18" charset="0"/>
                        </a:rPr>
                        <m:t> </m:t>
                      </m:r>
                      <m:r>
                        <a:rPr lang="en-US" sz="2400" i="1">
                          <a:latin typeface="Cambria Math" panose="02040503050406030204" pitchFamily="18" charset="0"/>
                        </a:rPr>
                        <m:t>𝐿𝑜𝑠𝑠</m:t>
                      </m:r>
                      <m:r>
                        <a:rPr lang="en-US" sz="2400" i="1">
                          <a:latin typeface="Cambria Math" panose="02040503050406030204" pitchFamily="18" charset="0"/>
                        </a:rPr>
                        <m:t>=</m:t>
                      </m:r>
                      <m:sSub>
                        <m:sSubPr>
                          <m:ctrlPr>
                            <a:rPr lang="ru-RU" sz="2400" i="1">
                              <a:latin typeface="Cambria Math" panose="02040503050406030204" pitchFamily="18" charset="0"/>
                            </a:rPr>
                          </m:ctrlPr>
                        </m:sSubPr>
                        <m:e>
                          <m:r>
                            <a:rPr lang="ru-RU" sz="2400" i="1">
                              <a:latin typeface="Cambria Math" panose="02040503050406030204" pitchFamily="18" charset="0"/>
                            </a:rPr>
                            <m:t>𝐿𝑜𝑠𝑠</m:t>
                          </m:r>
                        </m:e>
                        <m:sub>
                          <m:r>
                            <a:rPr lang="ru-RU" sz="2400" i="1">
                              <a:latin typeface="Cambria Math" panose="02040503050406030204" pitchFamily="18" charset="0"/>
                            </a:rPr>
                            <m:t>𝑒𝑞</m:t>
                          </m:r>
                        </m:sub>
                      </m:sSub>
                      <m:r>
                        <a:rPr lang="ru-RU" sz="2400" i="1">
                          <a:latin typeface="Cambria Math" panose="02040503050406030204" pitchFamily="18" charset="0"/>
                        </a:rPr>
                        <m:t>+ </m:t>
                      </m:r>
                      <m:sSub>
                        <m:sSubPr>
                          <m:ctrlPr>
                            <a:rPr lang="ru-RU" sz="2400" i="1">
                              <a:latin typeface="Cambria Math" panose="02040503050406030204" pitchFamily="18" charset="0"/>
                            </a:rPr>
                          </m:ctrlPr>
                        </m:sSubPr>
                        <m:e>
                          <m:r>
                            <a:rPr lang="ru-RU" sz="2400" i="1">
                              <a:latin typeface="Cambria Math" panose="02040503050406030204" pitchFamily="18" charset="0"/>
                            </a:rPr>
                            <m:t>𝐿𝑜𝑠𝑠</m:t>
                          </m:r>
                        </m:e>
                        <m:sub>
                          <m:r>
                            <a:rPr lang="ru-RU" sz="2400" i="1">
                              <a:latin typeface="Cambria Math" panose="02040503050406030204" pitchFamily="18" charset="0"/>
                            </a:rPr>
                            <m:t>𝑖𝑐</m:t>
                          </m:r>
                        </m:sub>
                      </m:sSub>
                      <m:r>
                        <a:rPr lang="en-US" sz="2400" i="1">
                          <a:latin typeface="Cambria Math" panose="02040503050406030204" pitchFamily="18" charset="0"/>
                        </a:rPr>
                        <m:t>+ </m:t>
                      </m:r>
                      <m:sSub>
                        <m:sSubPr>
                          <m:ctrlPr>
                            <a:rPr lang="ru-RU" sz="2400" i="1">
                              <a:latin typeface="Cambria Math" panose="02040503050406030204" pitchFamily="18" charset="0"/>
                            </a:rPr>
                          </m:ctrlPr>
                        </m:sSubPr>
                        <m:e>
                          <m:r>
                            <a:rPr lang="ru-RU" sz="2400" i="1">
                              <a:latin typeface="Cambria Math" panose="02040503050406030204" pitchFamily="18" charset="0"/>
                            </a:rPr>
                            <m:t>𝐿𝑜𝑠𝑠</m:t>
                          </m:r>
                        </m:e>
                        <m:sub>
                          <m:r>
                            <a:rPr lang="en-US" sz="2400" i="1">
                              <a:latin typeface="Cambria Math" panose="02040503050406030204" pitchFamily="18" charset="0"/>
                            </a:rPr>
                            <m:t>𝑏</m:t>
                          </m:r>
                          <m:r>
                            <a:rPr lang="ru-RU" sz="2400" i="1">
                              <a:latin typeface="Cambria Math" panose="02040503050406030204" pitchFamily="18" charset="0"/>
                            </a:rPr>
                            <m:t>𝑐</m:t>
                          </m:r>
                        </m:sub>
                      </m:sSub>
                      <m:r>
                        <a:rPr lang="ru-RU" sz="2400" i="1">
                          <a:latin typeface="Cambria Math" panose="02040503050406030204" pitchFamily="18" charset="0"/>
                        </a:rPr>
                        <m:t>+</m:t>
                      </m:r>
                      <m:sSub>
                        <m:sSubPr>
                          <m:ctrlPr>
                            <a:rPr lang="ru-RU" sz="2400" i="1">
                              <a:latin typeface="Cambria Math" panose="02040503050406030204" pitchFamily="18" charset="0"/>
                            </a:rPr>
                          </m:ctrlPr>
                        </m:sSubPr>
                        <m:e>
                          <m:r>
                            <a:rPr lang="ru-RU" sz="2400" i="1">
                              <a:latin typeface="Cambria Math" panose="02040503050406030204" pitchFamily="18" charset="0"/>
                            </a:rPr>
                            <m:t>𝐿𝑜𝑠𝑠</m:t>
                          </m:r>
                        </m:e>
                        <m:sub>
                          <m:r>
                            <a:rPr lang="en-US" sz="2400" i="1">
                              <a:latin typeface="Cambria Math" panose="02040503050406030204" pitchFamily="18" charset="0"/>
                            </a:rPr>
                            <m:t>𝑑𝑏𝑐</m:t>
                          </m:r>
                        </m:sub>
                      </m:sSub>
                    </m:oMath>
                  </m:oMathPara>
                </a14:m>
                <a:endParaRPr lang="en-US" sz="2400" dirty="0" smtClean="0"/>
              </a:p>
              <a:p>
                <a:pPr marL="0" indent="0">
                  <a:buNone/>
                </a:pPr>
                <a:r>
                  <a:rPr lang="en-US" sz="2400" dirty="0"/>
                  <a:t>	</a:t>
                </a:r>
                <a:r>
                  <a:rPr lang="ru-RU" sz="2400" dirty="0" smtClean="0"/>
                  <a:t>Обучение в интервалах:</a:t>
                </a:r>
              </a:p>
              <a:p>
                <a:pPr marL="0" indent="0">
                  <a:buNone/>
                </a:pPr>
                <a:r>
                  <a:rPr lang="ru-RU" sz="2400" dirty="0"/>
                  <a:t>	</a:t>
                </a:r>
                <a:r>
                  <a:rPr lang="ru-RU" sz="2400" dirty="0" smtClean="0"/>
                  <a:t>	</a:t>
                </a:r>
                <a14:m>
                  <m:oMath xmlns:m="http://schemas.openxmlformats.org/officeDocument/2006/math">
                    <m:r>
                      <a:rPr lang="ru-RU" sz="2400" i="1">
                        <a:latin typeface="Cambria Math" panose="02040503050406030204" pitchFamily="18" charset="0"/>
                      </a:rPr>
                      <m:t> </m:t>
                    </m:r>
                    <m:r>
                      <a:rPr lang="ru-RU" sz="2400" i="1">
                        <a:latin typeface="Cambria Math" panose="02040503050406030204" pitchFamily="18" charset="0"/>
                      </a:rPr>
                      <m:t>𝑥</m:t>
                    </m:r>
                    <m:r>
                      <a:rPr lang="ru-RU" sz="2400" i="1">
                        <a:latin typeface="Cambria Math" panose="02040503050406030204" pitchFamily="18" charset="0"/>
                      </a:rPr>
                      <m:t>∈</m:t>
                    </m:r>
                    <m:d>
                      <m:dPr>
                        <m:begChr m:val="["/>
                        <m:endChr m:val="]"/>
                        <m:ctrlPr>
                          <a:rPr lang="ru-RU" sz="2400" i="1">
                            <a:latin typeface="Cambria Math" panose="02040503050406030204" pitchFamily="18" charset="0"/>
                          </a:rPr>
                        </m:ctrlPr>
                      </m:dPr>
                      <m:e>
                        <m:r>
                          <a:rPr lang="ru-RU" sz="2400" i="1">
                            <a:latin typeface="Cambria Math" panose="02040503050406030204" pitchFamily="18" charset="0"/>
                          </a:rPr>
                          <m:t>−10,10</m:t>
                        </m:r>
                      </m:e>
                    </m:d>
                    <m:r>
                      <a:rPr lang="ru-RU" sz="2400" i="1">
                        <a:latin typeface="Cambria Math" panose="02040503050406030204" pitchFamily="18" charset="0"/>
                      </a:rPr>
                      <m:t>, </m:t>
                    </m:r>
                    <m:r>
                      <a:rPr lang="ru-RU" sz="2400" i="1">
                        <a:latin typeface="Cambria Math" panose="02040503050406030204" pitchFamily="18" charset="0"/>
                      </a:rPr>
                      <m:t>𝑡</m:t>
                    </m:r>
                    <m:r>
                      <a:rPr lang="ru-RU" sz="2400" i="1">
                        <a:latin typeface="Cambria Math" panose="02040503050406030204" pitchFamily="18" charset="0"/>
                      </a:rPr>
                      <m:t>∈</m:t>
                    </m:r>
                    <m:d>
                      <m:dPr>
                        <m:endChr m:val="]"/>
                        <m:ctrlPr>
                          <a:rPr lang="ru-RU" sz="2400" i="1">
                            <a:latin typeface="Cambria Math" panose="02040503050406030204" pitchFamily="18" charset="0"/>
                          </a:rPr>
                        </m:ctrlPr>
                      </m:dPr>
                      <m:e>
                        <m:r>
                          <a:rPr lang="ru-RU" sz="2400" i="1">
                            <a:latin typeface="Cambria Math" panose="02040503050406030204" pitchFamily="18" charset="0"/>
                          </a:rPr>
                          <m:t>0, 10</m:t>
                        </m:r>
                      </m:e>
                    </m:d>
                  </m:oMath>
                </a14:m>
                <a:endParaRPr lang="ru-RU" sz="2400" dirty="0" smtClean="0"/>
              </a:p>
              <a:p>
                <a:pPr marL="0" indent="0">
                  <a:buNone/>
                </a:pPr>
                <a:r>
                  <a:rPr lang="ru-RU" sz="2400" dirty="0"/>
                  <a:t>	</a:t>
                </a:r>
                <a:r>
                  <a:rPr lang="ru-RU" sz="2400" dirty="0" smtClean="0"/>
                  <a:t>Начальная функция:</a:t>
                </a:r>
                <a:endParaRPr lang="ru-RU" sz="2400" i="1" dirty="0" smtClean="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𝑢</m:t>
                      </m:r>
                      <m:d>
                        <m:dPr>
                          <m:ctrlPr>
                            <a:rPr lang="ru-RU"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 0</m:t>
                          </m:r>
                        </m:e>
                      </m:d>
                      <m:r>
                        <a:rPr lang="en-US" sz="2400" i="1">
                          <a:latin typeface="Cambria Math" panose="02040503050406030204" pitchFamily="18" charset="0"/>
                        </a:rPr>
                        <m:t>=</m:t>
                      </m:r>
                      <m:f>
                        <m:fPr>
                          <m:ctrlPr>
                            <a:rPr lang="ru-RU" sz="2400" i="1">
                              <a:latin typeface="Cambria Math" panose="02040503050406030204" pitchFamily="18" charset="0"/>
                            </a:rPr>
                          </m:ctrlPr>
                        </m:fPr>
                        <m:num>
                          <m:r>
                            <a:rPr lang="en-US" sz="2400" i="1">
                              <a:latin typeface="Cambria Math" panose="02040503050406030204" pitchFamily="18" charset="0"/>
                            </a:rPr>
                            <m:t>2</m:t>
                          </m:r>
                        </m:num>
                        <m:den>
                          <m:func>
                            <m:funcPr>
                              <m:ctrlPr>
                                <a:rPr lang="ru-RU" sz="2400" i="1">
                                  <a:latin typeface="Cambria Math" panose="02040503050406030204" pitchFamily="18" charset="0"/>
                                </a:rPr>
                              </m:ctrlPr>
                            </m:funcPr>
                            <m:fName>
                              <m:sSup>
                                <m:sSupPr>
                                  <m:ctrlPr>
                                    <a:rPr lang="ru-RU" sz="2400" i="1">
                                      <a:latin typeface="Cambria Math" panose="02040503050406030204" pitchFamily="18" charset="0"/>
                                    </a:rPr>
                                  </m:ctrlPr>
                                </m:sSupPr>
                                <m:e>
                                  <m:r>
                                    <m:rPr>
                                      <m:sty m:val="p"/>
                                    </m:rPr>
                                    <a:rPr lang="en-US" sz="2400">
                                      <a:latin typeface="Cambria Math" panose="02040503050406030204" pitchFamily="18" charset="0"/>
                                    </a:rPr>
                                    <m:t>cosh</m:t>
                                  </m:r>
                                </m:e>
                                <m:sup>
                                  <m:r>
                                    <a:rPr lang="en-US" sz="2400" i="1">
                                      <a:latin typeface="Cambria Math" panose="02040503050406030204" pitchFamily="18" charset="0"/>
                                    </a:rPr>
                                    <m:t>2</m:t>
                                  </m:r>
                                </m:sup>
                              </m:sSup>
                            </m:fName>
                            <m:e>
                              <m:r>
                                <a:rPr lang="en-US" sz="2400" i="1">
                                  <a:latin typeface="Cambria Math" panose="02040503050406030204" pitchFamily="18" charset="0"/>
                                </a:rPr>
                                <m:t>𝑥</m:t>
                              </m:r>
                            </m:e>
                          </m:func>
                        </m:den>
                      </m:f>
                    </m:oMath>
                  </m:oMathPara>
                </a14:m>
                <a:endParaRPr lang="ru-RU" sz="2400" dirty="0" smtClean="0"/>
              </a:p>
              <a:p>
                <a:pPr marL="0" indent="0">
                  <a:buNone/>
                </a:pPr>
                <a:endParaRPr lang="ru-RU" sz="24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0">
                <a:blip r:embed="rId2"/>
                <a:stretch>
                  <a:fillRect l="-754" t="-2241"/>
                </a:stretch>
              </a:blipFill>
            </p:spPr>
            <p:txBody>
              <a:bodyPr/>
              <a:lstStyle/>
              <a:p>
                <a:r>
                  <a:rPr lang="ru-RU">
                    <a:noFill/>
                  </a:rPr>
                  <a:t> </a:t>
                </a:r>
              </a:p>
            </p:txBody>
          </p:sp>
        </mc:Fallback>
      </mc:AlternateContent>
    </p:spTree>
    <p:extLst>
      <p:ext uri="{BB962C8B-B14F-4D97-AF65-F5344CB8AC3E}">
        <p14:creationId xmlns:p14="http://schemas.microsoft.com/office/powerpoint/2010/main" val="1279246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00493" y="17425"/>
            <a:ext cx="10515600" cy="954720"/>
          </a:xfrm>
        </p:spPr>
        <p:txBody>
          <a:bodyPr>
            <a:noAutofit/>
          </a:bodyPr>
          <a:lstStyle/>
          <a:p>
            <a:r>
              <a:rPr lang="ru-RU" sz="3200" dirty="0" smtClean="0"/>
              <a:t>Результаты (функции потерь разного количества слоев)</a:t>
            </a:r>
            <a:endParaRPr lang="ru-RU" sz="3200" dirty="0"/>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26" y="894636"/>
            <a:ext cx="3379151" cy="2534363"/>
          </a:xfrm>
          <a:prstGeom prst="rect">
            <a:avLst/>
          </a:prstGeom>
        </p:spPr>
      </p:pic>
      <p:pic>
        <p:nvPicPr>
          <p:cNvPr id="4" name="Объект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08721" y="3644709"/>
            <a:ext cx="3376339" cy="2532254"/>
          </a:xfr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165" y="3642600"/>
            <a:ext cx="3379151" cy="2534363"/>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26" y="3642600"/>
            <a:ext cx="3379151" cy="2534363"/>
          </a:xfrm>
          <a:prstGeom prst="rect">
            <a:avLst/>
          </a:prstGeom>
        </p:spPr>
      </p:pic>
      <p:pic>
        <p:nvPicPr>
          <p:cNvPr id="7" name="Рисунок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316" y="894635"/>
            <a:ext cx="3379151" cy="2534363"/>
          </a:xfrm>
          <a:prstGeom prst="rect">
            <a:avLst/>
          </a:prstGeom>
        </p:spPr>
      </p:pic>
      <p:pic>
        <p:nvPicPr>
          <p:cNvPr id="8" name="Рисунок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0977" y="894636"/>
            <a:ext cx="3379151" cy="2534363"/>
          </a:xfrm>
          <a:prstGeom prst="rect">
            <a:avLst/>
          </a:prstGeom>
        </p:spPr>
      </p:pic>
      <p:sp>
        <p:nvSpPr>
          <p:cNvPr id="10" name="Заголовок 1"/>
          <p:cNvSpPr txBox="1">
            <a:spLocks/>
          </p:cNvSpPr>
          <p:nvPr/>
        </p:nvSpPr>
        <p:spPr>
          <a:xfrm>
            <a:off x="1392355" y="3317356"/>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3 слоя 50 нейронов</a:t>
            </a:r>
            <a:endParaRPr lang="ru-RU" sz="1800" dirty="0"/>
          </a:p>
        </p:txBody>
      </p:sp>
      <p:sp>
        <p:nvSpPr>
          <p:cNvPr id="11" name="Заголовок 1"/>
          <p:cNvSpPr txBox="1">
            <a:spLocks/>
          </p:cNvSpPr>
          <p:nvPr/>
        </p:nvSpPr>
        <p:spPr>
          <a:xfrm>
            <a:off x="4628318" y="3317356"/>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4 слоя 50 нейронов</a:t>
            </a:r>
            <a:endParaRPr lang="ru-RU" sz="1800" dirty="0"/>
          </a:p>
        </p:txBody>
      </p:sp>
      <p:sp>
        <p:nvSpPr>
          <p:cNvPr id="12" name="Заголовок 1"/>
          <p:cNvSpPr txBox="1">
            <a:spLocks/>
          </p:cNvSpPr>
          <p:nvPr/>
        </p:nvSpPr>
        <p:spPr>
          <a:xfrm>
            <a:off x="8007468" y="3317355"/>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5 слоя 50 нейронов</a:t>
            </a:r>
            <a:endParaRPr lang="ru-RU" sz="1800" dirty="0"/>
          </a:p>
        </p:txBody>
      </p:sp>
      <p:sp>
        <p:nvSpPr>
          <p:cNvPr id="13" name="Заголовок 1"/>
          <p:cNvSpPr txBox="1">
            <a:spLocks/>
          </p:cNvSpPr>
          <p:nvPr/>
        </p:nvSpPr>
        <p:spPr>
          <a:xfrm>
            <a:off x="1249170" y="6172120"/>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6 слоя 50 нейронов</a:t>
            </a:r>
            <a:endParaRPr lang="ru-RU" sz="1800" dirty="0"/>
          </a:p>
        </p:txBody>
      </p:sp>
      <p:sp>
        <p:nvSpPr>
          <p:cNvPr id="14" name="Заголовок 1"/>
          <p:cNvSpPr txBox="1">
            <a:spLocks/>
          </p:cNvSpPr>
          <p:nvPr/>
        </p:nvSpPr>
        <p:spPr>
          <a:xfrm>
            <a:off x="4625509" y="6139925"/>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7 слоя 50 нейронов</a:t>
            </a:r>
            <a:endParaRPr lang="ru-RU" sz="1800" dirty="0"/>
          </a:p>
        </p:txBody>
      </p:sp>
      <p:sp>
        <p:nvSpPr>
          <p:cNvPr id="15" name="Заголовок 1"/>
          <p:cNvSpPr txBox="1">
            <a:spLocks/>
          </p:cNvSpPr>
          <p:nvPr/>
        </p:nvSpPr>
        <p:spPr>
          <a:xfrm>
            <a:off x="8007468" y="6139925"/>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8 слоя 50 нейронов</a:t>
            </a:r>
            <a:endParaRPr lang="ru-RU" sz="1800" dirty="0"/>
          </a:p>
        </p:txBody>
      </p:sp>
    </p:spTree>
    <p:extLst>
      <p:ext uri="{BB962C8B-B14F-4D97-AF65-F5344CB8AC3E}">
        <p14:creationId xmlns:p14="http://schemas.microsoft.com/office/powerpoint/2010/main" val="2376018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Результаты (графики)</a:t>
            </a:r>
            <a:endParaRPr lang="ru-RU" dirty="0"/>
          </a:p>
        </p:txBody>
      </p:sp>
      <p:pic>
        <p:nvPicPr>
          <p:cNvPr id="4" name="l3_50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14"/>
          <a:stretch>
            <a:fillRect/>
          </a:stretch>
        </p:blipFill>
        <p:spPr>
          <a:xfrm>
            <a:off x="838200" y="1467407"/>
            <a:ext cx="3824745" cy="2151370"/>
          </a:xfrm>
        </p:spPr>
      </p:pic>
      <p:pic>
        <p:nvPicPr>
          <p:cNvPr id="5" name="l4_50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4641002" y="1467407"/>
            <a:ext cx="3824745" cy="2151419"/>
          </a:xfrm>
          <a:prstGeom prst="rect">
            <a:avLst/>
          </a:prstGeom>
        </p:spPr>
      </p:pic>
      <p:pic>
        <p:nvPicPr>
          <p:cNvPr id="6" name="l5_50n">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8473061" y="1467407"/>
            <a:ext cx="3655359" cy="2151370"/>
          </a:xfrm>
          <a:prstGeom prst="rect">
            <a:avLst/>
          </a:prstGeom>
        </p:spPr>
      </p:pic>
      <p:pic>
        <p:nvPicPr>
          <p:cNvPr id="7" name="l6_50n">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838200" y="3618777"/>
            <a:ext cx="3824745" cy="2072596"/>
          </a:xfrm>
          <a:prstGeom prst="rect">
            <a:avLst/>
          </a:prstGeom>
        </p:spPr>
      </p:pic>
      <p:pic>
        <p:nvPicPr>
          <p:cNvPr id="8" name="l7_50n">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8"/>
          <a:stretch>
            <a:fillRect/>
          </a:stretch>
        </p:blipFill>
        <p:spPr>
          <a:xfrm>
            <a:off x="4648316" y="3618778"/>
            <a:ext cx="3824745" cy="2072596"/>
          </a:xfrm>
          <a:prstGeom prst="rect">
            <a:avLst/>
          </a:prstGeom>
        </p:spPr>
      </p:pic>
      <p:pic>
        <p:nvPicPr>
          <p:cNvPr id="9" name="l8_50n">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19"/>
          <a:stretch>
            <a:fillRect/>
          </a:stretch>
        </p:blipFill>
        <p:spPr>
          <a:xfrm>
            <a:off x="8473061" y="3618776"/>
            <a:ext cx="3655359" cy="2072597"/>
          </a:xfrm>
          <a:prstGeom prst="rect">
            <a:avLst/>
          </a:prstGeom>
        </p:spPr>
      </p:pic>
    </p:spTree>
    <p:extLst>
      <p:ext uri="{BB962C8B-B14F-4D97-AF65-F5344CB8AC3E}">
        <p14:creationId xmlns:p14="http://schemas.microsoft.com/office/powerpoint/2010/main" val="2246607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1" fill="hold"/>
                                        <p:tgtEl>
                                          <p:spTgt spid="4"/>
                                        </p:tgtEl>
                                      </p:cBhvr>
                                    </p:cmd>
                                  </p:childTnLst>
                                </p:cTn>
                              </p:par>
                            </p:childTnLst>
                          </p:cTn>
                        </p:par>
                        <p:par>
                          <p:cTn id="7" fill="hold">
                            <p:stCondLst>
                              <p:cond delay="6251"/>
                            </p:stCondLst>
                            <p:childTnLst>
                              <p:par>
                                <p:cTn id="8" presetID="1" presetClass="mediacall" presetSubtype="0" fill="hold" nodeType="afterEffect">
                                  <p:stCondLst>
                                    <p:cond delay="0"/>
                                  </p:stCondLst>
                                  <p:childTnLst>
                                    <p:cmd type="call" cmd="playFrom(0.0)">
                                      <p:cBhvr>
                                        <p:cTn id="9" dur="6293" fill="hold"/>
                                        <p:tgtEl>
                                          <p:spTgt spid="5"/>
                                        </p:tgtEl>
                                      </p:cBhvr>
                                    </p:cmd>
                                  </p:childTnLst>
                                </p:cTn>
                              </p:par>
                            </p:childTnLst>
                          </p:cTn>
                        </p:par>
                        <p:par>
                          <p:cTn id="10" fill="hold">
                            <p:stCondLst>
                              <p:cond delay="12544"/>
                            </p:stCondLst>
                            <p:childTnLst>
                              <p:par>
                                <p:cTn id="11" presetID="1" presetClass="mediacall" presetSubtype="0" fill="hold" nodeType="afterEffect">
                                  <p:stCondLst>
                                    <p:cond delay="0"/>
                                  </p:stCondLst>
                                  <p:childTnLst>
                                    <p:cmd type="call" cmd="playFrom(0.0)">
                                      <p:cBhvr>
                                        <p:cTn id="12" dur="6293" fill="hold"/>
                                        <p:tgtEl>
                                          <p:spTgt spid="6"/>
                                        </p:tgtEl>
                                      </p:cBhvr>
                                    </p:cmd>
                                  </p:childTnLst>
                                </p:cTn>
                              </p:par>
                            </p:childTnLst>
                          </p:cTn>
                        </p:par>
                        <p:par>
                          <p:cTn id="13" fill="hold">
                            <p:stCondLst>
                              <p:cond delay="18837"/>
                            </p:stCondLst>
                            <p:childTnLst>
                              <p:par>
                                <p:cTn id="14" presetID="1" presetClass="mediacall" presetSubtype="0" fill="hold" nodeType="afterEffect">
                                  <p:stCondLst>
                                    <p:cond delay="0"/>
                                  </p:stCondLst>
                                  <p:childTnLst>
                                    <p:cmd type="call" cmd="playFrom(0.0)">
                                      <p:cBhvr>
                                        <p:cTn id="15" dur="6293" fill="hold"/>
                                        <p:tgtEl>
                                          <p:spTgt spid="7"/>
                                        </p:tgtEl>
                                      </p:cBhvr>
                                    </p:cmd>
                                  </p:childTnLst>
                                </p:cTn>
                              </p:par>
                            </p:childTnLst>
                          </p:cTn>
                        </p:par>
                        <p:par>
                          <p:cTn id="16" fill="hold">
                            <p:stCondLst>
                              <p:cond delay="25130"/>
                            </p:stCondLst>
                            <p:childTnLst>
                              <p:par>
                                <p:cTn id="17" presetID="1" presetClass="mediacall" presetSubtype="0" fill="hold" nodeType="afterEffect">
                                  <p:stCondLst>
                                    <p:cond delay="0"/>
                                  </p:stCondLst>
                                  <p:childTnLst>
                                    <p:cmd type="call" cmd="playFrom(0.0)">
                                      <p:cBhvr>
                                        <p:cTn id="18" dur="6293" fill="hold"/>
                                        <p:tgtEl>
                                          <p:spTgt spid="8"/>
                                        </p:tgtEl>
                                      </p:cBhvr>
                                    </p:cmd>
                                  </p:childTnLst>
                                </p:cTn>
                              </p:par>
                            </p:childTnLst>
                          </p:cTn>
                        </p:par>
                        <p:par>
                          <p:cTn id="19" fill="hold">
                            <p:stCondLst>
                              <p:cond delay="31423"/>
                            </p:stCondLst>
                            <p:childTnLst>
                              <p:par>
                                <p:cTn id="20" presetID="1" presetClass="mediacall" presetSubtype="0" fill="hold" nodeType="afterEffect">
                                  <p:stCondLst>
                                    <p:cond delay="0"/>
                                  </p:stCondLst>
                                  <p:childTnLst>
                                    <p:cmd type="call" cmd="playFrom(0.0)">
                                      <p:cBhvr>
                                        <p:cTn id="21" dur="629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20000">
                <p:cTn id="28" repeatCount="indefinite" fill="hold" display="0">
                  <p:stCondLst>
                    <p:cond delay="indefinite"/>
                  </p:stCondLst>
                </p:cTn>
                <p:tgtEl>
                  <p:spTgt spid="5"/>
                </p:tgtEl>
              </p:cMediaNode>
            </p:video>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video>
              <p:cMediaNode vol="80000">
                <p:cTn id="34" repeatCount="indefinite" fill="hold" display="0">
                  <p:stCondLst>
                    <p:cond delay="indefinite"/>
                  </p:stCondLst>
                </p:cTn>
                <p:tgtEl>
                  <p:spTgt spid="6"/>
                </p:tgtEl>
              </p:cMediaNode>
            </p:video>
            <p:seq concurrent="1" nextAc="seek">
              <p:cTn id="35" restart="whenNotActive" fill="hold" evtFilter="cancelBubble" nodeType="interactiveSeq">
                <p:stCondLst>
                  <p:cond evt="onClick" delay="0">
                    <p:tgtEl>
                      <p:spTgt spid="6"/>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6"/>
                                        </p:tgtEl>
                                      </p:cBhvr>
                                    </p:cmd>
                                  </p:childTnLst>
                                </p:cTn>
                              </p:par>
                            </p:childTnLst>
                          </p:cTn>
                        </p:par>
                      </p:childTnLst>
                    </p:cTn>
                  </p:par>
                </p:childTnLst>
              </p:cTn>
              <p:nextCondLst>
                <p:cond evt="onClick" delay="0">
                  <p:tgtEl>
                    <p:spTgt spid="6"/>
                  </p:tgtEl>
                </p:cond>
              </p:nextCondLst>
            </p:seq>
            <p:video>
              <p:cMediaNode vol="80000">
                <p:cTn id="40" repeatCount="indefinite" fill="hold" display="0">
                  <p:stCondLst>
                    <p:cond delay="indefinite"/>
                  </p:stCondLst>
                </p:cTn>
                <p:tgtEl>
                  <p:spTgt spid="7"/>
                </p:tgtEl>
              </p:cMediaNode>
            </p:video>
            <p:seq concurrent="1" nextAc="seek">
              <p:cTn id="41" restart="whenNotActive" fill="hold" evtFilter="cancelBubble" nodeType="interactiveSeq">
                <p:stCondLst>
                  <p:cond evt="onClick" delay="0">
                    <p:tgtEl>
                      <p:spTgt spid="7"/>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7"/>
                                        </p:tgtEl>
                                      </p:cBhvr>
                                    </p:cmd>
                                  </p:childTnLst>
                                </p:cTn>
                              </p:par>
                            </p:childTnLst>
                          </p:cTn>
                        </p:par>
                      </p:childTnLst>
                    </p:cTn>
                  </p:par>
                </p:childTnLst>
              </p:cTn>
              <p:nextCondLst>
                <p:cond evt="onClick" delay="0">
                  <p:tgtEl>
                    <p:spTgt spid="7"/>
                  </p:tgtEl>
                </p:cond>
              </p:nextCondLst>
            </p:seq>
            <p:video>
              <p:cMediaNode vol="80000">
                <p:cTn id="46" repeatCount="indefinite" fill="hold" display="0">
                  <p:stCondLst>
                    <p:cond delay="indefinite"/>
                  </p:stCondLst>
                </p:cTn>
                <p:tgtEl>
                  <p:spTgt spid="8"/>
                </p:tgtEl>
              </p:cMediaNode>
            </p:video>
            <p:seq concurrent="1" nextAc="seek">
              <p:cTn id="47" restart="whenNotActive" fill="hold" evtFilter="cancelBubble" nodeType="interactiveSeq">
                <p:stCondLst>
                  <p:cond evt="onClick" delay="0">
                    <p:tgtEl>
                      <p:spTgt spid="8"/>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8"/>
                                        </p:tgtEl>
                                      </p:cBhvr>
                                    </p:cmd>
                                  </p:childTnLst>
                                </p:cTn>
                              </p:par>
                            </p:childTnLst>
                          </p:cTn>
                        </p:par>
                      </p:childTnLst>
                    </p:cTn>
                  </p:par>
                </p:childTnLst>
              </p:cTn>
              <p:nextCondLst>
                <p:cond evt="onClick" delay="0">
                  <p:tgtEl>
                    <p:spTgt spid="8"/>
                  </p:tgtEl>
                </p:cond>
              </p:nextCondLst>
            </p:seq>
            <p:video>
              <p:cMediaNode vol="80000">
                <p:cTn id="52" repeatCount="indefinite" fill="hold" display="0">
                  <p:stCondLst>
                    <p:cond delay="indefinite"/>
                  </p:stCondLst>
                </p:cTn>
                <p:tgtEl>
                  <p:spTgt spid="9"/>
                </p:tgtEl>
              </p:cMediaNode>
            </p:video>
            <p:seq concurrent="1" nextAc="seek">
              <p:cTn id="53" restart="whenNotActive" fill="hold" evtFilter="cancelBubble" nodeType="interactiveSeq">
                <p:stCondLst>
                  <p:cond evt="onClick" delay="0">
                    <p:tgtEl>
                      <p:spTgt spid="9"/>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00493" y="17425"/>
            <a:ext cx="10515600" cy="954720"/>
          </a:xfrm>
        </p:spPr>
        <p:txBody>
          <a:bodyPr>
            <a:normAutofit fontScale="90000"/>
          </a:bodyPr>
          <a:lstStyle/>
          <a:p>
            <a:r>
              <a:rPr lang="ru-RU" sz="3600" dirty="0" smtClean="0"/>
              <a:t>Результаты (функции потерь разного количества нейронов)</a:t>
            </a:r>
            <a:endParaRPr lang="ru-RU" sz="3600" dirty="0"/>
          </a:p>
        </p:txBody>
      </p:sp>
      <p:sp>
        <p:nvSpPr>
          <p:cNvPr id="10" name="Заголовок 1"/>
          <p:cNvSpPr txBox="1">
            <a:spLocks/>
          </p:cNvSpPr>
          <p:nvPr/>
        </p:nvSpPr>
        <p:spPr>
          <a:xfrm>
            <a:off x="1392355" y="3317356"/>
            <a:ext cx="1978843" cy="436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4 слоя 8 нейронов</a:t>
            </a:r>
            <a:endParaRPr lang="ru-RU" sz="1800" dirty="0"/>
          </a:p>
        </p:txBody>
      </p:sp>
      <p:pic>
        <p:nvPicPr>
          <p:cNvPr id="17" name="Рисунок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3226" y="3637998"/>
            <a:ext cx="3434438" cy="2575829"/>
          </a:xfrm>
          <a:prstGeom prst="rect">
            <a:avLst/>
          </a:prstGeom>
        </p:spPr>
      </p:pic>
      <p:pic>
        <p:nvPicPr>
          <p:cNvPr id="18" name="Рисунок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7" y="3630385"/>
            <a:ext cx="3434438" cy="2575829"/>
          </a:xfrm>
          <a:prstGeom prst="rect">
            <a:avLst/>
          </a:prstGeom>
        </p:spPr>
      </p:pic>
      <p:pic>
        <p:nvPicPr>
          <p:cNvPr id="19" name="Рисунок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664" y="715378"/>
            <a:ext cx="3434438" cy="2575829"/>
          </a:xfrm>
          <a:prstGeom prst="rect">
            <a:avLst/>
          </a:prstGeom>
        </p:spPr>
      </p:pic>
      <p:pic>
        <p:nvPicPr>
          <p:cNvPr id="20" name="Рисунок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8995" y="716726"/>
            <a:ext cx="3434438" cy="2575829"/>
          </a:xfrm>
          <a:prstGeom prst="rect">
            <a:avLst/>
          </a:prstGeom>
        </p:spPr>
      </p:pic>
      <p:pic>
        <p:nvPicPr>
          <p:cNvPr id="21" name="Рисунок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557" y="718074"/>
            <a:ext cx="3434438" cy="2575829"/>
          </a:xfrm>
          <a:prstGeom prst="rect">
            <a:avLst/>
          </a:prstGeom>
        </p:spPr>
      </p:pic>
      <p:pic>
        <p:nvPicPr>
          <p:cNvPr id="16" name="Объект 1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527664" y="3659170"/>
            <a:ext cx="3434439" cy="2575829"/>
          </a:xfrm>
        </p:spPr>
      </p:pic>
      <p:sp>
        <p:nvSpPr>
          <p:cNvPr id="22" name="Заголовок 1"/>
          <p:cNvSpPr txBox="1">
            <a:spLocks/>
          </p:cNvSpPr>
          <p:nvPr/>
        </p:nvSpPr>
        <p:spPr>
          <a:xfrm>
            <a:off x="4821024" y="3329663"/>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4 слоя 16 нейронов</a:t>
            </a:r>
            <a:endParaRPr lang="ru-RU" sz="1800" dirty="0"/>
          </a:p>
        </p:txBody>
      </p:sp>
      <p:sp>
        <p:nvSpPr>
          <p:cNvPr id="23" name="Заголовок 1"/>
          <p:cNvSpPr txBox="1">
            <a:spLocks/>
          </p:cNvSpPr>
          <p:nvPr/>
        </p:nvSpPr>
        <p:spPr>
          <a:xfrm>
            <a:off x="8255461" y="3317356"/>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4 слоя 32 нейронов</a:t>
            </a:r>
            <a:endParaRPr lang="ru-RU" sz="1800" dirty="0"/>
          </a:p>
        </p:txBody>
      </p:sp>
      <p:sp>
        <p:nvSpPr>
          <p:cNvPr id="24" name="Заголовок 1"/>
          <p:cNvSpPr txBox="1">
            <a:spLocks/>
          </p:cNvSpPr>
          <p:nvPr/>
        </p:nvSpPr>
        <p:spPr>
          <a:xfrm>
            <a:off x="1392355" y="6234999"/>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4 слоя 64 нейронов</a:t>
            </a:r>
            <a:endParaRPr lang="ru-RU" sz="1800" dirty="0"/>
          </a:p>
        </p:txBody>
      </p:sp>
      <p:sp>
        <p:nvSpPr>
          <p:cNvPr id="25" name="Заголовок 1"/>
          <p:cNvSpPr txBox="1">
            <a:spLocks/>
          </p:cNvSpPr>
          <p:nvPr/>
        </p:nvSpPr>
        <p:spPr>
          <a:xfrm>
            <a:off x="4821024" y="6234999"/>
            <a:ext cx="1978843" cy="43688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4 слоя 96 нейронов</a:t>
            </a:r>
            <a:endParaRPr lang="ru-RU" sz="1800" dirty="0"/>
          </a:p>
        </p:txBody>
      </p:sp>
      <p:sp>
        <p:nvSpPr>
          <p:cNvPr id="26" name="Заголовок 1"/>
          <p:cNvSpPr txBox="1">
            <a:spLocks/>
          </p:cNvSpPr>
          <p:nvPr/>
        </p:nvSpPr>
        <p:spPr>
          <a:xfrm>
            <a:off x="8255461" y="6256171"/>
            <a:ext cx="1978843" cy="43688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dirty="0" smtClean="0"/>
              <a:t>4 слоя 128 нейронов</a:t>
            </a:r>
            <a:endParaRPr lang="ru-RU" sz="1800" dirty="0"/>
          </a:p>
        </p:txBody>
      </p:sp>
    </p:spTree>
    <p:extLst>
      <p:ext uri="{BB962C8B-B14F-4D97-AF65-F5344CB8AC3E}">
        <p14:creationId xmlns:p14="http://schemas.microsoft.com/office/powerpoint/2010/main" val="1435962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372</Words>
  <Application>Microsoft Office PowerPoint</Application>
  <PresentationFormat>Широкоэкранный</PresentationFormat>
  <Paragraphs>73</Paragraphs>
  <Slides>14</Slides>
  <Notes>0</Notes>
  <HiddenSlides>0</HiddenSlides>
  <MMClips>16</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14</vt:i4>
      </vt:variant>
    </vt:vector>
  </HeadingPairs>
  <TitlesOfParts>
    <vt:vector size="19" baseType="lpstr">
      <vt:lpstr>Arial</vt:lpstr>
      <vt:lpstr>Calibri</vt:lpstr>
      <vt:lpstr>Calibri Light</vt:lpstr>
      <vt:lpstr>Cambria Math</vt:lpstr>
      <vt:lpstr>Тема Office</vt:lpstr>
      <vt:lpstr>Решение начально-краевой задачи для уравнения Кортевега де Вриза (КдВ) с использованием PINN. Исследовать влияние количества нейронов и скрытых слоёв на точность и эффективнось решения. </vt:lpstr>
      <vt:lpstr>Содержание</vt:lpstr>
      <vt:lpstr>Введение</vt:lpstr>
      <vt:lpstr>Постановка задачи</vt:lpstr>
      <vt:lpstr>Краткие сведения о методе PINN</vt:lpstr>
      <vt:lpstr>Реализация</vt:lpstr>
      <vt:lpstr>Результаты (функции потерь разного количества слоев)</vt:lpstr>
      <vt:lpstr>Результаты (графики)</vt:lpstr>
      <vt:lpstr>Результаты (функции потерь разного количества нейронов)</vt:lpstr>
      <vt:lpstr>Результаты (графики)</vt:lpstr>
      <vt:lpstr>Результаты (графики)</vt:lpstr>
      <vt:lpstr>Исследование полученных результатов</vt:lpstr>
      <vt:lpstr>Вывод</vt:lpstr>
      <vt:lpstr>Ссылки на источники и проект</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Решение начально-краевой задачи для уравнения Кортевега де Вриза (КдВ) с использованием PINN. Исследовать влияние количества нейронов и скрытых слоёв на точность и эффективнось решения. </dc:title>
  <dc:creator>Учетная запись Майкрософт</dc:creator>
  <cp:lastModifiedBy>Учетная запись Майкрософт</cp:lastModifiedBy>
  <cp:revision>11</cp:revision>
  <dcterms:created xsi:type="dcterms:W3CDTF">2024-12-20T12:57:14Z</dcterms:created>
  <dcterms:modified xsi:type="dcterms:W3CDTF">2024-12-20T14:11:48Z</dcterms:modified>
</cp:coreProperties>
</file>